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400" r:id="rId2"/>
    <p:sldId id="401" r:id="rId3"/>
    <p:sldId id="257" r:id="rId4"/>
    <p:sldId id="269" r:id="rId5"/>
    <p:sldId id="382" r:id="rId6"/>
    <p:sldId id="381" r:id="rId7"/>
    <p:sldId id="270" r:id="rId8"/>
    <p:sldId id="371" r:id="rId9"/>
    <p:sldId id="395" r:id="rId10"/>
    <p:sldId id="372" r:id="rId11"/>
    <p:sldId id="276" r:id="rId12"/>
    <p:sldId id="465" r:id="rId13"/>
    <p:sldId id="466" r:id="rId14"/>
    <p:sldId id="467" r:id="rId15"/>
    <p:sldId id="468" r:id="rId16"/>
    <p:sldId id="349" r:id="rId17"/>
    <p:sldId id="350" r:id="rId18"/>
    <p:sldId id="351" r:id="rId19"/>
    <p:sldId id="352" r:id="rId20"/>
    <p:sldId id="353" r:id="rId21"/>
    <p:sldId id="354" r:id="rId22"/>
    <p:sldId id="356" r:id="rId23"/>
    <p:sldId id="361" r:id="rId24"/>
    <p:sldId id="358" r:id="rId25"/>
    <p:sldId id="360" r:id="rId26"/>
    <p:sldId id="362" r:id="rId27"/>
    <p:sldId id="363" r:id="rId28"/>
    <p:sldId id="377" r:id="rId29"/>
    <p:sldId id="369" r:id="rId30"/>
    <p:sldId id="370" r:id="rId31"/>
    <p:sldId id="279" r:id="rId32"/>
    <p:sldId id="316" r:id="rId33"/>
    <p:sldId id="282" r:id="rId34"/>
    <p:sldId id="297" r:id="rId35"/>
    <p:sldId id="298" r:id="rId36"/>
    <p:sldId id="407" r:id="rId37"/>
    <p:sldId id="408" r:id="rId38"/>
    <p:sldId id="409" r:id="rId39"/>
    <p:sldId id="410" r:id="rId40"/>
    <p:sldId id="411" r:id="rId41"/>
    <p:sldId id="412" r:id="rId42"/>
    <p:sldId id="413" r:id="rId43"/>
    <p:sldId id="283" r:id="rId44"/>
    <p:sldId id="406" r:id="rId45"/>
    <p:sldId id="404" r:id="rId46"/>
    <p:sldId id="405" r:id="rId47"/>
    <p:sldId id="4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varScale="1">
      <p:scale>
        <a:sx n="100" d="100"/>
        <a:sy n="100" d="100"/>
      </p:scale>
      <p:origin x="0" y="-13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B8406-8AAC-4AE9-965C-63A130DE3316}"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CCBA1-9BB0-4FA0-A6D0-47BB2CB0C211}" type="slidenum">
              <a:rPr lang="en-US" smtClean="0"/>
              <a:t>‹#›</a:t>
            </a:fld>
            <a:endParaRPr lang="en-US"/>
          </a:p>
        </p:txBody>
      </p:sp>
    </p:spTree>
    <p:extLst>
      <p:ext uri="{BB962C8B-B14F-4D97-AF65-F5344CB8AC3E}">
        <p14:creationId xmlns:p14="http://schemas.microsoft.com/office/powerpoint/2010/main" val="371700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2189920-12CC-104A-9106-FF605D60F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A53F22-BBDF-4137-91CA-0A9CA8CDC94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Rectangle 2">
            <a:extLst>
              <a:ext uri="{FF2B5EF4-FFF2-40B4-BE49-F238E27FC236}">
                <a16:creationId xmlns:a16="http://schemas.microsoft.com/office/drawing/2014/main" id="{53E89905-A3F9-66E5-3363-43C5D9972FB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D2D2C99-A70C-7BB9-7942-53039FDC7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4D1017C-33F7-FB46-3E8E-625A0ED72D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A8D75-7B56-4DD1-A7FF-34AC6E18125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499" name="Rectangle 2">
            <a:extLst>
              <a:ext uri="{FF2B5EF4-FFF2-40B4-BE49-F238E27FC236}">
                <a16:creationId xmlns:a16="http://schemas.microsoft.com/office/drawing/2014/main" id="{5AC8CB8D-0544-20A2-12FD-7B3FDF2466E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E6B54BF-4918-532D-B6C3-D9BAAA09B6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3947F1F-DFE3-E3BE-3C57-C680CCB6E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7C12CE-5D79-44A5-AE3F-0536DAC78A0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547" name="Rectangle 2">
            <a:extLst>
              <a:ext uri="{FF2B5EF4-FFF2-40B4-BE49-F238E27FC236}">
                <a16:creationId xmlns:a16="http://schemas.microsoft.com/office/drawing/2014/main" id="{AF218860-1205-1EFB-FF9B-41425E3E4120}"/>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6FEB4178-58CC-A886-4689-4C196FB5F1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44B80C4-F11F-D3C1-4399-B4BAC916E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EEAF69-920C-4418-8010-533BC5168F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Rectangle 2">
            <a:extLst>
              <a:ext uri="{FF2B5EF4-FFF2-40B4-BE49-F238E27FC236}">
                <a16:creationId xmlns:a16="http://schemas.microsoft.com/office/drawing/2014/main" id="{35405C5E-0799-957B-2F60-8AEDE7BE1CF7}"/>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E8456A00-0388-195F-2534-A3D797F98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7FCCA058-776F-0ADB-FC0A-50B85BC87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FDB10D-7A73-4A7D-BE46-F7EAB50D93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43" name="Rectangle 2">
            <a:extLst>
              <a:ext uri="{FF2B5EF4-FFF2-40B4-BE49-F238E27FC236}">
                <a16:creationId xmlns:a16="http://schemas.microsoft.com/office/drawing/2014/main" id="{3F09886B-06D8-F8FC-5B03-6FBA27EB12DC}"/>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7E702112-3592-ABA8-776F-885AC1561E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DFFAE3B-6FE1-7B3B-1208-A07EC8C5E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7BC313-5960-4C95-B20B-986BFD8A179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691" name="Rectangle 2">
            <a:extLst>
              <a:ext uri="{FF2B5EF4-FFF2-40B4-BE49-F238E27FC236}">
                <a16:creationId xmlns:a16="http://schemas.microsoft.com/office/drawing/2014/main" id="{27C5068D-FC78-68A7-D1DD-231B09012DD5}"/>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D4CFE04F-4FE1-97F5-92FA-B02B7FC9F2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1D9E45D4-2CEA-539B-5708-1311CC0E30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594762-AB7A-48F8-BE5F-6A5A1C9704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6739" name="Rectangle 2">
            <a:extLst>
              <a:ext uri="{FF2B5EF4-FFF2-40B4-BE49-F238E27FC236}">
                <a16:creationId xmlns:a16="http://schemas.microsoft.com/office/drawing/2014/main" id="{CFF39AEE-CA52-EB7D-6F47-96B84C120BD8}"/>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05703B0E-F3FB-7D42-C693-9316C6D18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C282D7A0-DF7C-4D3B-96EB-48FD5225FA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286D4D-5007-4E74-99EE-149EB51235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787" name="Rectangle 2">
            <a:extLst>
              <a:ext uri="{FF2B5EF4-FFF2-40B4-BE49-F238E27FC236}">
                <a16:creationId xmlns:a16="http://schemas.microsoft.com/office/drawing/2014/main" id="{BC4E5FDA-5930-137A-F286-78C296915E8F}"/>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5D57079E-D006-A0DB-DED0-F426FD8C8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B8BE24F3-73EC-6650-74E9-987957FCBB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8A1C76-8AB3-4FEE-8447-2264D028484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0835" name="Rectangle 2">
            <a:extLst>
              <a:ext uri="{FF2B5EF4-FFF2-40B4-BE49-F238E27FC236}">
                <a16:creationId xmlns:a16="http://schemas.microsoft.com/office/drawing/2014/main" id="{B5889F72-DCE3-1383-D2DA-7ACBD4A5C07D}"/>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4C7A6B05-72CF-7ECE-9D3A-71767E8656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9554208-4E02-B695-A0D1-E13C01DBC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E33153-E01B-4FB4-AC07-9C562EB8096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883" name="Rectangle 2">
            <a:extLst>
              <a:ext uri="{FF2B5EF4-FFF2-40B4-BE49-F238E27FC236}">
                <a16:creationId xmlns:a16="http://schemas.microsoft.com/office/drawing/2014/main" id="{871BE9EC-8687-5A39-5C1C-32294D6D4334}"/>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8BEA5428-1BBB-1C38-CF3E-03633771C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7D69E193-7426-B910-2F48-D292624F2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6200DC-9B63-4483-B321-34239A8A185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4931" name="Rectangle 2">
            <a:extLst>
              <a:ext uri="{FF2B5EF4-FFF2-40B4-BE49-F238E27FC236}">
                <a16:creationId xmlns:a16="http://schemas.microsoft.com/office/drawing/2014/main" id="{AAB55519-264A-B79A-9379-604D82DAA9B3}"/>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1E6D17F8-7F1F-991C-C662-7895EDC7B3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5654986-3076-DE47-DD0C-0D6B180B8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CC75-033B-418A-9803-B498B204F8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7" name="Rectangle 2">
            <a:extLst>
              <a:ext uri="{FF2B5EF4-FFF2-40B4-BE49-F238E27FC236}">
                <a16:creationId xmlns:a16="http://schemas.microsoft.com/office/drawing/2014/main" id="{E311FA26-A8AD-5A9A-9BD5-0097BDB2A9C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377FBC5C-B0DA-7F45-54E8-189E8F0D0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4ADBC10E-F973-130F-BDAD-17C72B4950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CE20DF-41BA-403A-95BE-9B52B234BF2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6979" name="Rectangle 2">
            <a:extLst>
              <a:ext uri="{FF2B5EF4-FFF2-40B4-BE49-F238E27FC236}">
                <a16:creationId xmlns:a16="http://schemas.microsoft.com/office/drawing/2014/main" id="{57C1782B-D6FF-3840-4C14-0C928C918737}"/>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205E3233-F4FB-A823-66E9-894AFEAF1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5A0CD464-6BC5-F430-CDA1-312BF446A4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7502BC-B878-4168-89A3-9A9E60B0BF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027" name="Rectangle 2">
            <a:extLst>
              <a:ext uri="{FF2B5EF4-FFF2-40B4-BE49-F238E27FC236}">
                <a16:creationId xmlns:a16="http://schemas.microsoft.com/office/drawing/2014/main" id="{990332DE-AC7E-DAD5-678D-483633158D1F}"/>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00D86C02-4379-1240-EB7B-E2310EDF8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583181D3-D192-77A7-1067-1B61491E9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BF7FB3-7D78-4C73-B8CC-BBEC3792234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1075" name="Rectangle 2">
            <a:extLst>
              <a:ext uri="{FF2B5EF4-FFF2-40B4-BE49-F238E27FC236}">
                <a16:creationId xmlns:a16="http://schemas.microsoft.com/office/drawing/2014/main" id="{1160FF22-6E07-1DD0-0F1D-90165BF0BCDE}"/>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ADE902A1-BDF1-08DE-91EE-107FC7BD8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FC4D90CC-9E1D-D468-3961-7CD73265DD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499628-4A3D-40EB-9633-E52D79F4AE9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23" name="Rectangle 2">
            <a:extLst>
              <a:ext uri="{FF2B5EF4-FFF2-40B4-BE49-F238E27FC236}">
                <a16:creationId xmlns:a16="http://schemas.microsoft.com/office/drawing/2014/main" id="{C158F144-CEC2-E682-8D00-CE2BF02FAC15}"/>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397D29CE-C665-E22A-6700-5E7A1E42A9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417080E8-405E-3EBF-C456-B06CC839A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3EACE7-F6EC-4BE9-9A2A-DC23892FA6A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5171" name="Rectangle 2">
            <a:extLst>
              <a:ext uri="{FF2B5EF4-FFF2-40B4-BE49-F238E27FC236}">
                <a16:creationId xmlns:a16="http://schemas.microsoft.com/office/drawing/2014/main" id="{D6253CB9-B45C-83BE-EFA3-45A2C3498DBC}"/>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AE64B0C9-C394-F9CB-31EE-1324465AF3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A052A36F-0AE2-3CB0-A30F-929FB96A3D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D12D7-86D6-4D97-A45D-58FDF102E3F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7219" name="Rectangle 2">
            <a:extLst>
              <a:ext uri="{FF2B5EF4-FFF2-40B4-BE49-F238E27FC236}">
                <a16:creationId xmlns:a16="http://schemas.microsoft.com/office/drawing/2014/main" id="{EFF4D70B-9D7D-767A-764C-E66C9B3E395C}"/>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159A9A82-2B3A-0636-4131-DDEBB15E2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7A3C989-9671-816A-2FFC-DFCBA222A8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D95C16-AC41-4C1D-9B07-5F653683889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9267" name="Rectangle 2">
            <a:extLst>
              <a:ext uri="{FF2B5EF4-FFF2-40B4-BE49-F238E27FC236}">
                <a16:creationId xmlns:a16="http://schemas.microsoft.com/office/drawing/2014/main" id="{ED9E1356-60D3-C3CA-D507-4767F5E5E474}"/>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29A67EDF-CAC1-9B55-AD24-3895DBFAB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33389DD2-CC95-BDDA-28C5-EC11DE80E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A804E5-DF07-452C-8195-B662658D9B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1315" name="Rectangle 2">
            <a:extLst>
              <a:ext uri="{FF2B5EF4-FFF2-40B4-BE49-F238E27FC236}">
                <a16:creationId xmlns:a16="http://schemas.microsoft.com/office/drawing/2014/main" id="{BC8D734A-F8DF-9E4D-8FC1-1A056C3E360C}"/>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8CD7BB49-C241-A3C2-0707-68F4B0A15E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2FF85BA8-197D-BCAB-A577-A5A13D582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646908-EEB4-4263-B80C-1DC3D1E5C9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63" name="Rectangle 2">
            <a:extLst>
              <a:ext uri="{FF2B5EF4-FFF2-40B4-BE49-F238E27FC236}">
                <a16:creationId xmlns:a16="http://schemas.microsoft.com/office/drawing/2014/main" id="{2F9531F1-0BCB-F9F8-A3CA-818D7ADA7CC0}"/>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8AA1F7C-31FF-38E4-7AA6-A466151ED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1C3638FB-13E3-4243-095B-BB4B6DE01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B47343-ED1B-4D88-83C0-0788ACE871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411" name="Rectangle 2">
            <a:extLst>
              <a:ext uri="{FF2B5EF4-FFF2-40B4-BE49-F238E27FC236}">
                <a16:creationId xmlns:a16="http://schemas.microsoft.com/office/drawing/2014/main" id="{CA77A42C-55A4-0656-03FD-324603EE85EE}"/>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46B1DD31-2803-7CF2-67D6-385EFAAD33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E9AFC65-1810-B374-AB89-BA070F03E6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9DD4C1-1BAD-4514-8B90-BE93EAEB3B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115" name="Rectangle 2">
            <a:extLst>
              <a:ext uri="{FF2B5EF4-FFF2-40B4-BE49-F238E27FC236}">
                <a16:creationId xmlns:a16="http://schemas.microsoft.com/office/drawing/2014/main" id="{70416066-04F6-08F7-FFEA-DC458F7E313E}"/>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E2ADD97-298B-7395-0E7C-2F8FAF23DB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BEBD287A-BF79-0259-5557-3D5767D01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9FDD49-52F1-42C8-95CD-3C8FA0860B5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459" name="Rectangle 2">
            <a:extLst>
              <a:ext uri="{FF2B5EF4-FFF2-40B4-BE49-F238E27FC236}">
                <a16:creationId xmlns:a16="http://schemas.microsoft.com/office/drawing/2014/main" id="{249EAFBC-8E61-B855-AEA2-91FB5C0B9BC0}"/>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E54AEE60-3B2E-0100-02FC-C4FEDE907D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3A20948B-4AED-F520-53AD-12930930E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EDB23F-E982-4931-B353-1DF817AD9F6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9507" name="Rectangle 2">
            <a:extLst>
              <a:ext uri="{FF2B5EF4-FFF2-40B4-BE49-F238E27FC236}">
                <a16:creationId xmlns:a16="http://schemas.microsoft.com/office/drawing/2014/main" id="{3AB28007-1C70-42AD-2FEC-EF27DC49BA7D}"/>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CE67321D-7C89-093C-8A97-31C43358A2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92D407DC-20FB-0C96-6076-E23B3CB123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B10124-ED79-4806-A080-91A2F079A41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55" name="Rectangle 2">
            <a:extLst>
              <a:ext uri="{FF2B5EF4-FFF2-40B4-BE49-F238E27FC236}">
                <a16:creationId xmlns:a16="http://schemas.microsoft.com/office/drawing/2014/main" id="{53A4B9CE-1BA8-5DD5-1A25-80277E27ADDC}"/>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F90368F6-A3EE-5F18-DD2B-A1933CBB9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E998ED7A-C04C-E794-2754-E7A7CDF98B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2A82CC-1C05-4076-B7F7-7EFF300E9B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03" name="Rectangle 2">
            <a:extLst>
              <a:ext uri="{FF2B5EF4-FFF2-40B4-BE49-F238E27FC236}">
                <a16:creationId xmlns:a16="http://schemas.microsoft.com/office/drawing/2014/main" id="{8E3AF615-214C-D93A-E906-C6B0AD64D2DE}"/>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9D411065-173A-1863-A1D9-AF8681F114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0D8F9D17-2652-2ABD-50CC-96C1DF0623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43151F-7FD5-4EA6-9702-101EA010ED6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6675" name="Rectangle 2">
            <a:extLst>
              <a:ext uri="{FF2B5EF4-FFF2-40B4-BE49-F238E27FC236}">
                <a16:creationId xmlns:a16="http://schemas.microsoft.com/office/drawing/2014/main" id="{70C6CB26-F54F-45C3-06BB-8ACF6A3D56B7}"/>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526F42AF-5EDD-2251-59E0-311F7BECB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0D169789-3BEF-604B-3704-DF88D91AA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01F8C7-6E28-4940-8EE8-6A3BCE3E993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8723" name="Rectangle 2">
            <a:extLst>
              <a:ext uri="{FF2B5EF4-FFF2-40B4-BE49-F238E27FC236}">
                <a16:creationId xmlns:a16="http://schemas.microsoft.com/office/drawing/2014/main" id="{39BE02B1-268D-071D-E0F5-74080994A034}"/>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39641002-44C6-1E96-7907-9AC3DE60C0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AC5EA2C8-FC49-8707-9BDD-D21F3DBEEF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141027-3ECA-4E46-BB31-804C745D9C6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771" name="Rectangle 2">
            <a:extLst>
              <a:ext uri="{FF2B5EF4-FFF2-40B4-BE49-F238E27FC236}">
                <a16:creationId xmlns:a16="http://schemas.microsoft.com/office/drawing/2014/main" id="{7F500529-2A6C-1296-EE86-8F3A3CC70DAF}"/>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BFDEF676-1B92-3001-AF0E-B77ED5BA4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A9F8C704-9C44-1816-8678-CB0DCE764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D33460-1AAE-47A3-89C6-1ECA99C9DEE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2819" name="Rectangle 2">
            <a:extLst>
              <a:ext uri="{FF2B5EF4-FFF2-40B4-BE49-F238E27FC236}">
                <a16:creationId xmlns:a16="http://schemas.microsoft.com/office/drawing/2014/main" id="{96290EC1-B81D-9F10-8176-A6D9BCA46599}"/>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C0E8F9C2-56FE-7C3E-B49E-77033D2F8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7857A0E2-7FE3-1F74-F7E6-9941267DFA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AF49E45F-3F35-49F5-BFD5-90B6BF1F5ABF}" type="slidenum">
              <a:rPr lang="en-US" altLang="en-US" sz="1200" b="0" smtClean="0">
                <a:latin typeface="Arial" panose="020B0604020202020204" pitchFamily="34" charset="0"/>
              </a:rPr>
              <a:pPr/>
              <a:t>43</a:t>
            </a:fld>
            <a:endParaRPr lang="en-US" altLang="en-US" sz="1200" b="0">
              <a:latin typeface="Arial" panose="020B0604020202020204" pitchFamily="34" charset="0"/>
            </a:endParaRPr>
          </a:p>
        </p:txBody>
      </p:sp>
      <p:sp>
        <p:nvSpPr>
          <p:cNvPr id="315395" name="Rectangle 2">
            <a:extLst>
              <a:ext uri="{FF2B5EF4-FFF2-40B4-BE49-F238E27FC236}">
                <a16:creationId xmlns:a16="http://schemas.microsoft.com/office/drawing/2014/main" id="{D304CD98-F2A7-1D7D-FEE5-A4F575858B2E}"/>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F984C6F0-11A6-3E92-FE66-807AE908B5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8BDE02F-D891-E3FF-966A-97DD10D151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FED61-4A8A-427A-AB18-711CC45C37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63" name="Rectangle 2">
            <a:extLst>
              <a:ext uri="{FF2B5EF4-FFF2-40B4-BE49-F238E27FC236}">
                <a16:creationId xmlns:a16="http://schemas.microsoft.com/office/drawing/2014/main" id="{E94BC7CB-90EE-BC37-890D-BCFC0659A852}"/>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FA505797-0DDF-C040-174B-417B36C827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5873F92-265F-A02F-80D9-C9007E5733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3CBB84-D9F9-47E1-8916-E5FE778A651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a:extLst>
              <a:ext uri="{FF2B5EF4-FFF2-40B4-BE49-F238E27FC236}">
                <a16:creationId xmlns:a16="http://schemas.microsoft.com/office/drawing/2014/main" id="{09742239-49BA-9235-A8E1-FAF704B100B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EFBE124-3598-C38E-38E5-51BDEC0E83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A8D22B9-F5CC-A04E-40B0-79A0125AA8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F110F1-61C1-496C-ADE1-691AA668F4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259" name="Rectangle 2">
            <a:extLst>
              <a:ext uri="{FF2B5EF4-FFF2-40B4-BE49-F238E27FC236}">
                <a16:creationId xmlns:a16="http://schemas.microsoft.com/office/drawing/2014/main" id="{455D8DC8-631A-D0AD-02D6-4559263F253B}"/>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21174898-8D0E-9B00-CFF8-E956D5D8C7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31F594C-D6C2-0507-BC38-040926C1C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FCC176-059B-4F67-A660-2FE4FD1F24A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331" name="Rectangle 2">
            <a:extLst>
              <a:ext uri="{FF2B5EF4-FFF2-40B4-BE49-F238E27FC236}">
                <a16:creationId xmlns:a16="http://schemas.microsoft.com/office/drawing/2014/main" id="{6499857A-919C-D967-5C38-02B113DA6D88}"/>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FDA7231-0515-268B-4DD8-1262DA051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237FCD5-EF04-698B-13AF-4517FC306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8F75F5-6712-4D24-BA59-99053DE55E9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79" name="Rectangle 2">
            <a:extLst>
              <a:ext uri="{FF2B5EF4-FFF2-40B4-BE49-F238E27FC236}">
                <a16:creationId xmlns:a16="http://schemas.microsoft.com/office/drawing/2014/main" id="{F96F2E70-C9AD-51CE-56BB-4E4B5794307D}"/>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4DF4EF1-6C4A-548E-55A4-25DA93007C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EECFDD5D-9666-979F-529B-AFBDA0EB80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FE0950-732A-4248-9E9B-79E7AA7145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427" name="Rectangle 2">
            <a:extLst>
              <a:ext uri="{FF2B5EF4-FFF2-40B4-BE49-F238E27FC236}">
                <a16:creationId xmlns:a16="http://schemas.microsoft.com/office/drawing/2014/main" id="{BB36A05C-4460-E703-D6D2-00F2E459FA93}"/>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14ABD61-0825-B83F-8885-50F5E7DF13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A198779-6126-A835-74FE-718EA69576DA}"/>
              </a:ext>
            </a:extLst>
          </p:cNvPr>
          <p:cNvGrpSpPr>
            <a:grpSpLocks/>
          </p:cNvGrpSpPr>
          <p:nvPr/>
        </p:nvGrpSpPr>
        <p:grpSpPr bwMode="auto">
          <a:xfrm>
            <a:off x="609600" y="2363788"/>
            <a:ext cx="10871200" cy="1600200"/>
            <a:chOff x="288" y="1489"/>
            <a:chExt cx="5136" cy="1008"/>
          </a:xfrm>
        </p:grpSpPr>
        <p:sp>
          <p:nvSpPr>
            <p:cNvPr id="3" name="Arc 3">
              <a:extLst>
                <a:ext uri="{FF2B5EF4-FFF2-40B4-BE49-F238E27FC236}">
                  <a16:creationId xmlns:a16="http://schemas.microsoft.com/office/drawing/2014/main" id="{DB69E27E-416B-9DA5-B62B-7FCEB00F1157}"/>
                </a:ext>
              </a:extLst>
            </p:cNvPr>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4" name="Arc 4">
              <a:extLst>
                <a:ext uri="{FF2B5EF4-FFF2-40B4-BE49-F238E27FC236}">
                  <a16:creationId xmlns:a16="http://schemas.microsoft.com/office/drawing/2014/main" id="{B81850D9-F14C-0C03-AE65-A84A32090F3B}"/>
                </a:ext>
              </a:extLst>
            </p:cNvPr>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5" name="Arc 5">
              <a:extLst>
                <a:ext uri="{FF2B5EF4-FFF2-40B4-BE49-F238E27FC236}">
                  <a16:creationId xmlns:a16="http://schemas.microsoft.com/office/drawing/2014/main" id="{888600E8-1715-6095-538E-48E380372D3B}"/>
                </a:ext>
              </a:extLst>
            </p:cNvPr>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6" name="AutoShape 6">
              <a:extLst>
                <a:ext uri="{FF2B5EF4-FFF2-40B4-BE49-F238E27FC236}">
                  <a16:creationId xmlns:a16="http://schemas.microsoft.com/office/drawing/2014/main" id="{53D0E35B-13BB-0994-2697-0588F59B6411}"/>
                </a:ext>
              </a:extLst>
            </p:cNvPr>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endParaRPr lang="en-IN" altLang="en-US" sz="2000"/>
            </a:p>
          </p:txBody>
        </p:sp>
      </p:grpSp>
      <p:sp>
        <p:nvSpPr>
          <p:cNvPr id="375815" name="Rectangle 7"/>
          <p:cNvSpPr>
            <a:spLocks noGrp="1" noChangeArrowheads="1"/>
          </p:cNvSpPr>
          <p:nvPr>
            <p:ph type="ctrTitle" sz="quarter"/>
          </p:nvPr>
        </p:nvSpPr>
        <p:spPr>
          <a:xfrm>
            <a:off x="914400" y="1447800"/>
            <a:ext cx="10363200" cy="1143000"/>
          </a:xfrm>
        </p:spPr>
        <p:txBody>
          <a:bodyPr/>
          <a:lstStyle>
            <a:lvl1pPr>
              <a:defRPr/>
            </a:lvl1pPr>
          </a:lstStyle>
          <a:p>
            <a:r>
              <a:rPr lang="en-US"/>
              <a:t>Click to edit Master title style</a:t>
            </a:r>
          </a:p>
        </p:txBody>
      </p:sp>
      <p:sp>
        <p:nvSpPr>
          <p:cNvPr id="375816"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Click to edit Master subtitle style</a:t>
            </a:r>
          </a:p>
        </p:txBody>
      </p:sp>
      <p:sp>
        <p:nvSpPr>
          <p:cNvPr id="7" name="Rectangle 9">
            <a:extLst>
              <a:ext uri="{FF2B5EF4-FFF2-40B4-BE49-F238E27FC236}">
                <a16:creationId xmlns:a16="http://schemas.microsoft.com/office/drawing/2014/main" id="{1D377633-64FC-5887-4543-406540D3086F}"/>
              </a:ext>
            </a:extLst>
          </p:cNvPr>
          <p:cNvSpPr>
            <a:spLocks noGrp="1" noChangeArrowheads="1"/>
          </p:cNvSpPr>
          <p:nvPr>
            <p:ph type="dt" sz="quarter" idx="10"/>
          </p:nvPr>
        </p:nvSpPr>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93C7C3CB-E2E2-B8BF-74A9-C50A498E6674}"/>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4DCF3374-BDF9-BD9D-8113-0E4DEDA30E9D}"/>
              </a:ext>
            </a:extLst>
          </p:cNvPr>
          <p:cNvSpPr>
            <a:spLocks noGrp="1" noChangeArrowheads="1"/>
          </p:cNvSpPr>
          <p:nvPr>
            <p:ph type="sldNum" sz="quarter" idx="12"/>
          </p:nvPr>
        </p:nvSpPr>
        <p:spPr/>
        <p:txBody>
          <a:bodyPr/>
          <a:lstStyle>
            <a:lvl1pPr>
              <a:defRPr/>
            </a:lvl1pPr>
          </a:lstStyle>
          <a:p>
            <a:pPr>
              <a:defRPr/>
            </a:pPr>
            <a:fld id="{4C52F8B2-6FF8-4FAD-B9F2-D59E32296624}" type="slidenum">
              <a:rPr lang="en-US" altLang="en-US"/>
              <a:pPr>
                <a:defRPr/>
              </a:pPr>
              <a:t>‹#›</a:t>
            </a:fld>
            <a:endParaRPr lang="en-US" altLang="en-US"/>
          </a:p>
        </p:txBody>
      </p:sp>
    </p:spTree>
    <p:extLst>
      <p:ext uri="{BB962C8B-B14F-4D97-AF65-F5344CB8AC3E}">
        <p14:creationId xmlns:p14="http://schemas.microsoft.com/office/powerpoint/2010/main" val="202925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732E320D-1105-A507-4A2E-2ADE52AE5E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1A5ECD47-C68C-5468-5562-C9532C620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0010A1E-7CF1-7358-7A61-4BFB49E7D925}"/>
              </a:ext>
            </a:extLst>
          </p:cNvPr>
          <p:cNvSpPr>
            <a:spLocks noGrp="1" noChangeArrowheads="1"/>
          </p:cNvSpPr>
          <p:nvPr>
            <p:ph type="sldNum" sz="quarter" idx="12"/>
          </p:nvPr>
        </p:nvSpPr>
        <p:spPr>
          <a:ln/>
        </p:spPr>
        <p:txBody>
          <a:bodyPr/>
          <a:lstStyle>
            <a:lvl1pPr>
              <a:defRPr/>
            </a:lvl1pPr>
          </a:lstStyle>
          <a:p>
            <a:pPr>
              <a:defRPr/>
            </a:pPr>
            <a:fld id="{0D883E76-CE5A-423F-B0F7-305A8459BD71}" type="slidenum">
              <a:rPr lang="en-US" altLang="en-US"/>
              <a:pPr>
                <a:defRPr/>
              </a:pPr>
              <a:t>‹#›</a:t>
            </a:fld>
            <a:endParaRPr lang="en-US" altLang="en-US"/>
          </a:p>
        </p:txBody>
      </p:sp>
    </p:spTree>
    <p:extLst>
      <p:ext uri="{BB962C8B-B14F-4D97-AF65-F5344CB8AC3E}">
        <p14:creationId xmlns:p14="http://schemas.microsoft.com/office/powerpoint/2010/main" val="31843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912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914400" y="3810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6430E077-6F18-DE0A-F721-5F8CD6491F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122200E-9A96-B205-DF7B-A52BFF5660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E027B57B-2756-6B8C-AD18-7318BF2A7920}"/>
              </a:ext>
            </a:extLst>
          </p:cNvPr>
          <p:cNvSpPr>
            <a:spLocks noGrp="1" noChangeArrowheads="1"/>
          </p:cNvSpPr>
          <p:nvPr>
            <p:ph type="sldNum" sz="quarter" idx="12"/>
          </p:nvPr>
        </p:nvSpPr>
        <p:spPr>
          <a:ln/>
        </p:spPr>
        <p:txBody>
          <a:bodyPr/>
          <a:lstStyle>
            <a:lvl1pPr>
              <a:defRPr/>
            </a:lvl1pPr>
          </a:lstStyle>
          <a:p>
            <a:pPr>
              <a:defRPr/>
            </a:pPr>
            <a:fld id="{EE546B46-61D7-4BDC-B37F-517111B5AB73}" type="slidenum">
              <a:rPr lang="en-US" altLang="en-US"/>
              <a:pPr>
                <a:defRPr/>
              </a:pPr>
              <a:t>‹#›</a:t>
            </a:fld>
            <a:endParaRPr lang="en-US" altLang="en-US"/>
          </a:p>
        </p:txBody>
      </p:sp>
    </p:spTree>
    <p:extLst>
      <p:ext uri="{BB962C8B-B14F-4D97-AF65-F5344CB8AC3E}">
        <p14:creationId xmlns:p14="http://schemas.microsoft.com/office/powerpoint/2010/main" val="95058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a:extLst>
              <a:ext uri="{FF2B5EF4-FFF2-40B4-BE49-F238E27FC236}">
                <a16:creationId xmlns:a16="http://schemas.microsoft.com/office/drawing/2014/main" id="{7DECFC48-2C84-762B-2A6F-5CB0A30B4E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D61AC6D-F029-1359-238E-014BA9ED25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0F4CD97A-49CE-1A1E-2A70-D30BC03D66D9}"/>
              </a:ext>
            </a:extLst>
          </p:cNvPr>
          <p:cNvSpPr>
            <a:spLocks noGrp="1" noChangeArrowheads="1"/>
          </p:cNvSpPr>
          <p:nvPr>
            <p:ph type="sldNum" sz="quarter" idx="12"/>
          </p:nvPr>
        </p:nvSpPr>
        <p:spPr>
          <a:ln/>
        </p:spPr>
        <p:txBody>
          <a:bodyPr/>
          <a:lstStyle>
            <a:lvl1pPr>
              <a:defRPr/>
            </a:lvl1pPr>
          </a:lstStyle>
          <a:p>
            <a:pPr>
              <a:defRPr/>
            </a:pPr>
            <a:fld id="{CEF62E0F-C23F-49D7-97FE-DB06A570EC58}" type="slidenum">
              <a:rPr lang="en-US" altLang="en-US"/>
              <a:pPr>
                <a:defRPr/>
              </a:pPr>
              <a:t>‹#›</a:t>
            </a:fld>
            <a:endParaRPr lang="en-US" altLang="en-US"/>
          </a:p>
        </p:txBody>
      </p:sp>
    </p:spTree>
    <p:extLst>
      <p:ext uri="{BB962C8B-B14F-4D97-AF65-F5344CB8AC3E}">
        <p14:creationId xmlns:p14="http://schemas.microsoft.com/office/powerpoint/2010/main" val="276205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6197600" y="20574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6197600" y="41910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9">
            <a:extLst>
              <a:ext uri="{FF2B5EF4-FFF2-40B4-BE49-F238E27FC236}">
                <a16:creationId xmlns:a16="http://schemas.microsoft.com/office/drawing/2014/main" id="{5D384155-328E-00A0-C289-5EFAB56609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47B2C0B5-A2BF-B1E7-F7B2-308007422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F3657A74-76F4-2715-FE0E-7196EDD54877}"/>
              </a:ext>
            </a:extLst>
          </p:cNvPr>
          <p:cNvSpPr>
            <a:spLocks noGrp="1" noChangeArrowheads="1"/>
          </p:cNvSpPr>
          <p:nvPr>
            <p:ph type="sldNum" sz="quarter" idx="12"/>
          </p:nvPr>
        </p:nvSpPr>
        <p:spPr>
          <a:ln/>
        </p:spPr>
        <p:txBody>
          <a:bodyPr/>
          <a:lstStyle>
            <a:lvl1pPr>
              <a:defRPr/>
            </a:lvl1pPr>
          </a:lstStyle>
          <a:p>
            <a:pPr>
              <a:defRPr/>
            </a:pPr>
            <a:fld id="{6ED0E428-9481-4AC8-B822-8AB55D0D4E8D}" type="slidenum">
              <a:rPr lang="en-US" altLang="en-US"/>
              <a:pPr>
                <a:defRPr/>
              </a:pPr>
              <a:t>‹#›</a:t>
            </a:fld>
            <a:endParaRPr lang="en-US" altLang="en-US"/>
          </a:p>
        </p:txBody>
      </p:sp>
    </p:spTree>
    <p:extLst>
      <p:ext uri="{BB962C8B-B14F-4D97-AF65-F5344CB8AC3E}">
        <p14:creationId xmlns:p14="http://schemas.microsoft.com/office/powerpoint/2010/main" val="305016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AECCB544-07CD-393E-F6CB-AC4B36EACE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FF8ABF0-4B8A-A9E8-0FDB-4B1F0E8EBC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391FAA8E-8443-3E60-8614-4A447B2630EE}"/>
              </a:ext>
            </a:extLst>
          </p:cNvPr>
          <p:cNvSpPr>
            <a:spLocks noGrp="1" noChangeArrowheads="1"/>
          </p:cNvSpPr>
          <p:nvPr>
            <p:ph type="sldNum" sz="quarter" idx="12"/>
          </p:nvPr>
        </p:nvSpPr>
        <p:spPr>
          <a:ln/>
        </p:spPr>
        <p:txBody>
          <a:bodyPr/>
          <a:lstStyle>
            <a:lvl1pPr>
              <a:defRPr/>
            </a:lvl1pPr>
          </a:lstStyle>
          <a:p>
            <a:pPr>
              <a:defRPr/>
            </a:pPr>
            <a:fld id="{F3B58E52-5261-4A53-B173-A7EE95C27556}" type="slidenum">
              <a:rPr lang="en-US" altLang="en-US"/>
              <a:pPr>
                <a:defRPr/>
              </a:pPr>
              <a:t>‹#›</a:t>
            </a:fld>
            <a:endParaRPr lang="en-US" altLang="en-US"/>
          </a:p>
        </p:txBody>
      </p:sp>
    </p:spTree>
    <p:extLst>
      <p:ext uri="{BB962C8B-B14F-4D97-AF65-F5344CB8AC3E}">
        <p14:creationId xmlns:p14="http://schemas.microsoft.com/office/powerpoint/2010/main" val="86968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EC91135E-A930-ACC7-BDD1-2DAFDB4088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32EB5532-4345-7FB7-E097-4C79F4C0BB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F496A6E7-4C36-E118-7EA3-DE2B1E8B2666}"/>
              </a:ext>
            </a:extLst>
          </p:cNvPr>
          <p:cNvSpPr>
            <a:spLocks noGrp="1" noChangeArrowheads="1"/>
          </p:cNvSpPr>
          <p:nvPr>
            <p:ph type="sldNum" sz="quarter" idx="12"/>
          </p:nvPr>
        </p:nvSpPr>
        <p:spPr>
          <a:ln/>
        </p:spPr>
        <p:txBody>
          <a:bodyPr/>
          <a:lstStyle>
            <a:lvl1pPr>
              <a:defRPr/>
            </a:lvl1pPr>
          </a:lstStyle>
          <a:p>
            <a:pPr>
              <a:defRPr/>
            </a:pPr>
            <a:fld id="{841CEA45-C6AF-4C5E-9BA9-6C8C4F2AEC4B}" type="slidenum">
              <a:rPr lang="en-US" altLang="en-US"/>
              <a:pPr>
                <a:defRPr/>
              </a:pPr>
              <a:t>‹#›</a:t>
            </a:fld>
            <a:endParaRPr lang="en-US" altLang="en-US"/>
          </a:p>
        </p:txBody>
      </p:sp>
    </p:spTree>
    <p:extLst>
      <p:ext uri="{BB962C8B-B14F-4D97-AF65-F5344CB8AC3E}">
        <p14:creationId xmlns:p14="http://schemas.microsoft.com/office/powerpoint/2010/main" val="4081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a:extLst>
              <a:ext uri="{FF2B5EF4-FFF2-40B4-BE49-F238E27FC236}">
                <a16:creationId xmlns:a16="http://schemas.microsoft.com/office/drawing/2014/main" id="{E2B8A355-312A-8314-F8BD-251578C23D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C60C132-5CA5-1E44-9998-A33627441D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B9E91C6E-2307-DDE9-8117-6BDB97EE04E0}"/>
              </a:ext>
            </a:extLst>
          </p:cNvPr>
          <p:cNvSpPr>
            <a:spLocks noGrp="1" noChangeArrowheads="1"/>
          </p:cNvSpPr>
          <p:nvPr>
            <p:ph type="sldNum" sz="quarter" idx="12"/>
          </p:nvPr>
        </p:nvSpPr>
        <p:spPr>
          <a:ln/>
        </p:spPr>
        <p:txBody>
          <a:bodyPr/>
          <a:lstStyle>
            <a:lvl1pPr>
              <a:defRPr/>
            </a:lvl1pPr>
          </a:lstStyle>
          <a:p>
            <a:pPr>
              <a:defRPr/>
            </a:pPr>
            <a:fld id="{E84782CB-D7B9-4E6D-98F3-04FC277FDC1F}" type="slidenum">
              <a:rPr lang="en-US" altLang="en-US"/>
              <a:pPr>
                <a:defRPr/>
              </a:pPr>
              <a:t>‹#›</a:t>
            </a:fld>
            <a:endParaRPr lang="en-US" altLang="en-US"/>
          </a:p>
        </p:txBody>
      </p:sp>
    </p:spTree>
    <p:extLst>
      <p:ext uri="{BB962C8B-B14F-4D97-AF65-F5344CB8AC3E}">
        <p14:creationId xmlns:p14="http://schemas.microsoft.com/office/powerpoint/2010/main" val="136788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9">
            <a:extLst>
              <a:ext uri="{FF2B5EF4-FFF2-40B4-BE49-F238E27FC236}">
                <a16:creationId xmlns:a16="http://schemas.microsoft.com/office/drawing/2014/main" id="{CE6A02EF-8A2B-B106-0B3F-C01112E183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044FEB96-A2C5-7591-1370-959BDA785B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F2205D29-F65D-0599-F053-1773173F54ED}"/>
              </a:ext>
            </a:extLst>
          </p:cNvPr>
          <p:cNvSpPr>
            <a:spLocks noGrp="1" noChangeArrowheads="1"/>
          </p:cNvSpPr>
          <p:nvPr>
            <p:ph type="sldNum" sz="quarter" idx="12"/>
          </p:nvPr>
        </p:nvSpPr>
        <p:spPr>
          <a:ln/>
        </p:spPr>
        <p:txBody>
          <a:bodyPr/>
          <a:lstStyle>
            <a:lvl1pPr>
              <a:defRPr/>
            </a:lvl1pPr>
          </a:lstStyle>
          <a:p>
            <a:pPr>
              <a:defRPr/>
            </a:pPr>
            <a:fld id="{9B88B732-EE8C-462C-A768-E3715DFBCF54}" type="slidenum">
              <a:rPr lang="en-US" altLang="en-US"/>
              <a:pPr>
                <a:defRPr/>
              </a:pPr>
              <a:t>‹#›</a:t>
            </a:fld>
            <a:endParaRPr lang="en-US" altLang="en-US"/>
          </a:p>
        </p:txBody>
      </p:sp>
    </p:spTree>
    <p:extLst>
      <p:ext uri="{BB962C8B-B14F-4D97-AF65-F5344CB8AC3E}">
        <p14:creationId xmlns:p14="http://schemas.microsoft.com/office/powerpoint/2010/main" val="58903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9">
            <a:extLst>
              <a:ext uri="{FF2B5EF4-FFF2-40B4-BE49-F238E27FC236}">
                <a16:creationId xmlns:a16="http://schemas.microsoft.com/office/drawing/2014/main" id="{32EA45B9-E3CE-EA42-A34F-73D6BB64FC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3A27B4A7-CD73-1B0E-912D-E31F1A1D1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860419BF-3F2B-9A61-D853-6B263F46C012}"/>
              </a:ext>
            </a:extLst>
          </p:cNvPr>
          <p:cNvSpPr>
            <a:spLocks noGrp="1" noChangeArrowheads="1"/>
          </p:cNvSpPr>
          <p:nvPr>
            <p:ph type="sldNum" sz="quarter" idx="12"/>
          </p:nvPr>
        </p:nvSpPr>
        <p:spPr>
          <a:ln/>
        </p:spPr>
        <p:txBody>
          <a:bodyPr/>
          <a:lstStyle>
            <a:lvl1pPr>
              <a:defRPr/>
            </a:lvl1pPr>
          </a:lstStyle>
          <a:p>
            <a:pPr>
              <a:defRPr/>
            </a:pPr>
            <a:fld id="{14C4A424-DC1F-4C01-89F3-8259DC34C970}" type="slidenum">
              <a:rPr lang="en-US" altLang="en-US"/>
              <a:pPr>
                <a:defRPr/>
              </a:pPr>
              <a:t>‹#›</a:t>
            </a:fld>
            <a:endParaRPr lang="en-US" altLang="en-US"/>
          </a:p>
        </p:txBody>
      </p:sp>
    </p:spTree>
    <p:extLst>
      <p:ext uri="{BB962C8B-B14F-4D97-AF65-F5344CB8AC3E}">
        <p14:creationId xmlns:p14="http://schemas.microsoft.com/office/powerpoint/2010/main" val="89782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1907D1C-87E3-8F61-097D-FE141C9D55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89D7514C-41DB-BC4A-ADC1-3870DFC0EF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3F6ADB2D-F1DB-FE70-000F-F29D611E4AD3}"/>
              </a:ext>
            </a:extLst>
          </p:cNvPr>
          <p:cNvSpPr>
            <a:spLocks noGrp="1" noChangeArrowheads="1"/>
          </p:cNvSpPr>
          <p:nvPr>
            <p:ph type="sldNum" sz="quarter" idx="12"/>
          </p:nvPr>
        </p:nvSpPr>
        <p:spPr>
          <a:ln/>
        </p:spPr>
        <p:txBody>
          <a:bodyPr/>
          <a:lstStyle>
            <a:lvl1pPr>
              <a:defRPr/>
            </a:lvl1pPr>
          </a:lstStyle>
          <a:p>
            <a:pPr>
              <a:defRPr/>
            </a:pPr>
            <a:fld id="{143268EE-B406-4599-A04B-4FFE166642BF}" type="slidenum">
              <a:rPr lang="en-US" altLang="en-US"/>
              <a:pPr>
                <a:defRPr/>
              </a:pPr>
              <a:t>‹#›</a:t>
            </a:fld>
            <a:endParaRPr lang="en-US" altLang="en-US"/>
          </a:p>
        </p:txBody>
      </p:sp>
    </p:spTree>
    <p:extLst>
      <p:ext uri="{BB962C8B-B14F-4D97-AF65-F5344CB8AC3E}">
        <p14:creationId xmlns:p14="http://schemas.microsoft.com/office/powerpoint/2010/main" val="117857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40929AFC-C713-A4CC-7B89-8BEBFA2642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2B7601B-5482-BC2B-3F7F-A5436505C0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4AFC9E23-8162-A7AF-4E1E-667ED523FBBB}"/>
              </a:ext>
            </a:extLst>
          </p:cNvPr>
          <p:cNvSpPr>
            <a:spLocks noGrp="1" noChangeArrowheads="1"/>
          </p:cNvSpPr>
          <p:nvPr>
            <p:ph type="sldNum" sz="quarter" idx="12"/>
          </p:nvPr>
        </p:nvSpPr>
        <p:spPr>
          <a:ln/>
        </p:spPr>
        <p:txBody>
          <a:bodyPr/>
          <a:lstStyle>
            <a:lvl1pPr>
              <a:defRPr/>
            </a:lvl1pPr>
          </a:lstStyle>
          <a:p>
            <a:pPr>
              <a:defRPr/>
            </a:pPr>
            <a:fld id="{57194C0E-EBF3-432B-B0C3-6FA4C4612CAC}" type="slidenum">
              <a:rPr lang="en-US" altLang="en-US"/>
              <a:pPr>
                <a:defRPr/>
              </a:pPr>
              <a:t>‹#›</a:t>
            </a:fld>
            <a:endParaRPr lang="en-US" altLang="en-US"/>
          </a:p>
        </p:txBody>
      </p:sp>
    </p:spTree>
    <p:extLst>
      <p:ext uri="{BB962C8B-B14F-4D97-AF65-F5344CB8AC3E}">
        <p14:creationId xmlns:p14="http://schemas.microsoft.com/office/powerpoint/2010/main" val="297328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AB30518C-BF88-90CF-9FF1-371AFE3318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BC8B887-EB41-560D-1929-83AD659CA8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30A44196-6905-23B1-A9B5-57CEF02FB0C6}"/>
              </a:ext>
            </a:extLst>
          </p:cNvPr>
          <p:cNvSpPr>
            <a:spLocks noGrp="1" noChangeArrowheads="1"/>
          </p:cNvSpPr>
          <p:nvPr>
            <p:ph type="sldNum" sz="quarter" idx="12"/>
          </p:nvPr>
        </p:nvSpPr>
        <p:spPr>
          <a:ln/>
        </p:spPr>
        <p:txBody>
          <a:bodyPr/>
          <a:lstStyle>
            <a:lvl1pPr>
              <a:defRPr/>
            </a:lvl1pPr>
          </a:lstStyle>
          <a:p>
            <a:pPr>
              <a:defRPr/>
            </a:pPr>
            <a:fld id="{5BB766FE-71FF-4372-87F5-23CBB17DFA2B}" type="slidenum">
              <a:rPr lang="en-US" altLang="en-US"/>
              <a:pPr>
                <a:defRPr/>
              </a:pPr>
              <a:t>‹#›</a:t>
            </a:fld>
            <a:endParaRPr lang="en-US" altLang="en-US"/>
          </a:p>
        </p:txBody>
      </p:sp>
    </p:spTree>
    <p:extLst>
      <p:ext uri="{BB962C8B-B14F-4D97-AF65-F5344CB8AC3E}">
        <p14:creationId xmlns:p14="http://schemas.microsoft.com/office/powerpoint/2010/main" val="34979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D370FA9-4442-DB7B-F14C-3AD2C9311586}"/>
              </a:ext>
            </a:extLst>
          </p:cNvPr>
          <p:cNvGrpSpPr>
            <a:grpSpLocks/>
          </p:cNvGrpSpPr>
          <p:nvPr/>
        </p:nvGrpSpPr>
        <p:grpSpPr bwMode="auto">
          <a:xfrm>
            <a:off x="609600" y="992188"/>
            <a:ext cx="10871200" cy="1600200"/>
            <a:chOff x="288" y="625"/>
            <a:chExt cx="5136" cy="1008"/>
          </a:xfrm>
        </p:grpSpPr>
        <p:sp>
          <p:nvSpPr>
            <p:cNvPr id="1032" name="Arc 3">
              <a:extLst>
                <a:ext uri="{FF2B5EF4-FFF2-40B4-BE49-F238E27FC236}">
                  <a16:creationId xmlns:a16="http://schemas.microsoft.com/office/drawing/2014/main" id="{D7E6690A-93EE-1161-068C-7478C2263DB9}"/>
                </a:ext>
              </a:extLst>
            </p:cNvPr>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1033" name="Arc 4">
              <a:extLst>
                <a:ext uri="{FF2B5EF4-FFF2-40B4-BE49-F238E27FC236}">
                  <a16:creationId xmlns:a16="http://schemas.microsoft.com/office/drawing/2014/main" id="{84881B52-E295-BE64-E391-2082CCF3511E}"/>
                </a:ext>
              </a:extLst>
            </p:cNvPr>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1034" name="Arc 5">
              <a:extLst>
                <a:ext uri="{FF2B5EF4-FFF2-40B4-BE49-F238E27FC236}">
                  <a16:creationId xmlns:a16="http://schemas.microsoft.com/office/drawing/2014/main" id="{0F2F73D7-58B5-A51C-BF46-3E72DDF765C6}"/>
                </a:ext>
              </a:extLst>
            </p:cNvPr>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1035" name="AutoShape 6">
              <a:extLst>
                <a:ext uri="{FF2B5EF4-FFF2-40B4-BE49-F238E27FC236}">
                  <a16:creationId xmlns:a16="http://schemas.microsoft.com/office/drawing/2014/main" id="{8DF0FEB9-E2AE-F903-31F3-1809FE8D15D0}"/>
                </a:ext>
              </a:extLst>
            </p:cNvPr>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endParaRPr lang="en-IN" altLang="en-US" sz="2000"/>
            </a:p>
          </p:txBody>
        </p:sp>
      </p:grpSp>
      <p:sp>
        <p:nvSpPr>
          <p:cNvPr id="1027" name="Rectangle 7">
            <a:extLst>
              <a:ext uri="{FF2B5EF4-FFF2-40B4-BE49-F238E27FC236}">
                <a16:creationId xmlns:a16="http://schemas.microsoft.com/office/drawing/2014/main" id="{8545BBAB-AF39-D816-ECF8-66A6EF232BF2}"/>
              </a:ext>
            </a:extLst>
          </p:cNvPr>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BD9A889E-3991-AF85-D5E2-0978F94D39E4}"/>
              </a:ext>
            </a:extLst>
          </p:cNvPr>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4793" name="Rectangle 9">
            <a:extLst>
              <a:ext uri="{FF2B5EF4-FFF2-40B4-BE49-F238E27FC236}">
                <a16:creationId xmlns:a16="http://schemas.microsoft.com/office/drawing/2014/main" id="{0F818B07-7577-9F2F-558B-4CFC1FC0EE8B}"/>
              </a:ext>
            </a:extLst>
          </p:cNvPr>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atin typeface="Arial" charset="0"/>
              </a:defRPr>
            </a:lvl1pPr>
          </a:lstStyle>
          <a:p>
            <a:pPr>
              <a:defRPr/>
            </a:pPr>
            <a:endParaRPr lang="en-US"/>
          </a:p>
        </p:txBody>
      </p:sp>
      <p:sp>
        <p:nvSpPr>
          <p:cNvPr id="374794" name="Rectangle 10">
            <a:extLst>
              <a:ext uri="{FF2B5EF4-FFF2-40B4-BE49-F238E27FC236}">
                <a16:creationId xmlns:a16="http://schemas.microsoft.com/office/drawing/2014/main" id="{BA2AF74A-4A1A-BDC6-1A9A-1F7B79F05137}"/>
              </a:ext>
            </a:extLst>
          </p:cNvPr>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atin typeface="Arial" charset="0"/>
              </a:defRPr>
            </a:lvl1pPr>
          </a:lstStyle>
          <a:p>
            <a:pPr>
              <a:defRPr/>
            </a:pPr>
            <a:endParaRPr lang="en-US"/>
          </a:p>
        </p:txBody>
      </p:sp>
      <p:sp>
        <p:nvSpPr>
          <p:cNvPr id="374795" name="Rectangle 11">
            <a:extLst>
              <a:ext uri="{FF2B5EF4-FFF2-40B4-BE49-F238E27FC236}">
                <a16:creationId xmlns:a16="http://schemas.microsoft.com/office/drawing/2014/main" id="{2DDF77A0-BBB9-9EEA-4DFE-434DE37ED9FB}"/>
              </a:ext>
            </a:extLst>
          </p:cNvPr>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atin typeface="Arial" panose="020B0604020202020204" pitchFamily="34" charset="0"/>
              </a:defRPr>
            </a:lvl1pPr>
          </a:lstStyle>
          <a:p>
            <a:pPr>
              <a:defRPr/>
            </a:pPr>
            <a:fld id="{3248BD4C-C8BC-4266-A361-568D647C76FA}" type="slidenum">
              <a:rPr lang="en-US" altLang="en-US"/>
              <a:pPr>
                <a:defRPr/>
              </a:pPr>
              <a:t>‹#›</a:t>
            </a:fld>
            <a:endParaRPr lang="en-US" altLang="en-US"/>
          </a:p>
        </p:txBody>
      </p:sp>
    </p:spTree>
    <p:extLst>
      <p:ext uri="{BB962C8B-B14F-4D97-AF65-F5344CB8AC3E}">
        <p14:creationId xmlns:p14="http://schemas.microsoft.com/office/powerpoint/2010/main" val="219661057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a:extLst>
              <a:ext uri="{FF2B5EF4-FFF2-40B4-BE49-F238E27FC236}">
                <a16:creationId xmlns:a16="http://schemas.microsoft.com/office/drawing/2014/main" id="{7B433305-5E24-3A3D-1276-6D89BE958B5C}"/>
              </a:ext>
            </a:extLst>
          </p:cNvPr>
          <p:cNvSpPr>
            <a:spLocks noGrp="1" noChangeArrowheads="1"/>
          </p:cNvSpPr>
          <p:nvPr>
            <p:ph type="subTitle" idx="1"/>
          </p:nvPr>
        </p:nvSpPr>
        <p:spPr>
          <a:xfrm>
            <a:off x="2057400" y="2819400"/>
            <a:ext cx="8153400" cy="3429000"/>
          </a:xfrm>
        </p:spPr>
        <p:txBody>
          <a:bodyPr/>
          <a:lstStyle/>
          <a:p>
            <a:endParaRPr lang="en-US" altLang="en-US" sz="2800"/>
          </a:p>
          <a:p>
            <a:r>
              <a:rPr lang="en-US" altLang="en-US" sz="2800"/>
              <a:t>CASTING PROCEDURES DEFECTS AND METHODS OF COMPENSATION</a:t>
            </a:r>
          </a:p>
          <a:p>
            <a:endParaRPr lang="en-US" altLang="en-US" sz="2800"/>
          </a:p>
          <a:p>
            <a:endParaRPr lang="en-US" altLang="en-US" sz="2800"/>
          </a:p>
          <a:p>
            <a:endParaRPr lang="en-US" altLang="en-US" sz="2800"/>
          </a:p>
          <a:p>
            <a:r>
              <a:rPr lang="en-US" altLang="en-US" sz="2800"/>
              <a:t>DEPARTMENT OF CONSERVATIVE DENTISTRY AND ENDODONTICS</a:t>
            </a:r>
            <a:endParaRPr lang="en-IN" altLang="en-US" sz="2800"/>
          </a:p>
        </p:txBody>
      </p:sp>
      <p:sp>
        <p:nvSpPr>
          <p:cNvPr id="5123" name="Title 2">
            <a:extLst>
              <a:ext uri="{FF2B5EF4-FFF2-40B4-BE49-F238E27FC236}">
                <a16:creationId xmlns:a16="http://schemas.microsoft.com/office/drawing/2014/main" id="{D5DB7F63-579A-4FAA-8705-6D75511AF055}"/>
              </a:ext>
            </a:extLst>
          </p:cNvPr>
          <p:cNvSpPr>
            <a:spLocks noGrp="1" noChangeArrowheads="1"/>
          </p:cNvSpPr>
          <p:nvPr>
            <p:ph type="ctrTitle"/>
          </p:nvPr>
        </p:nvSpPr>
        <p:spPr>
          <a:xfrm>
            <a:off x="4724400" y="381000"/>
            <a:ext cx="5257800" cy="1752600"/>
          </a:xfrm>
        </p:spPr>
        <p:txBody>
          <a:bodyPr/>
          <a:lstStyle/>
          <a:p>
            <a:r>
              <a:rPr lang="en-US" altLang="en-US" sz="3600" b="1"/>
              <a:t>RUNGTA COLLEGE OF DENTAL SCIENCES AND RESEARCH</a:t>
            </a:r>
            <a:endParaRPr lang="en-IN" altLang="en-US" sz="3600" b="1"/>
          </a:p>
        </p:txBody>
      </p:sp>
      <p:pic>
        <p:nvPicPr>
          <p:cNvPr id="5124" name="Picture 3">
            <a:extLst>
              <a:ext uri="{FF2B5EF4-FFF2-40B4-BE49-F238E27FC236}">
                <a16:creationId xmlns:a16="http://schemas.microsoft.com/office/drawing/2014/main" id="{B0ED0656-E56E-8C44-7B1B-13106312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6" y="152400"/>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0E670DB-F14F-F5E4-AF7E-D2D1A28A4A36}"/>
              </a:ext>
            </a:extLst>
          </p:cNvPr>
          <p:cNvSpPr>
            <a:spLocks noGrp="1" noChangeArrowheads="1"/>
          </p:cNvSpPr>
          <p:nvPr>
            <p:ph type="title"/>
          </p:nvPr>
        </p:nvSpPr>
        <p:spPr/>
        <p:txBody>
          <a:bodyPr/>
          <a:lstStyle/>
          <a:p>
            <a:r>
              <a:rPr lang="en-US" altLang="en-US"/>
              <a:t>Techniques</a:t>
            </a:r>
          </a:p>
        </p:txBody>
      </p:sp>
      <p:sp>
        <p:nvSpPr>
          <p:cNvPr id="98307" name="Rectangle 3">
            <a:extLst>
              <a:ext uri="{FF2B5EF4-FFF2-40B4-BE49-F238E27FC236}">
                <a16:creationId xmlns:a16="http://schemas.microsoft.com/office/drawing/2014/main" id="{AF91572A-D4EA-3C6C-88BA-6183692F388C}"/>
              </a:ext>
            </a:extLst>
          </p:cNvPr>
          <p:cNvSpPr>
            <a:spLocks noGrp="1" noChangeArrowheads="1"/>
          </p:cNvSpPr>
          <p:nvPr>
            <p:ph type="body" idx="1"/>
          </p:nvPr>
        </p:nvSpPr>
        <p:spPr>
          <a:xfrm>
            <a:off x="2286000" y="1905001"/>
            <a:ext cx="7543800" cy="4525963"/>
          </a:xfrm>
        </p:spPr>
        <p:txBody>
          <a:bodyPr/>
          <a:lstStyle/>
          <a:p>
            <a:pPr>
              <a:buClr>
                <a:srgbClr val="00FFFF"/>
              </a:buClr>
              <a:buFont typeface="Wingdings" panose="05000000000000000000" pitchFamily="2" charset="2"/>
              <a:buChar char="$"/>
            </a:pPr>
            <a:r>
              <a:rPr lang="en-US" altLang="en-US" sz="2000" b="1">
                <a:solidFill>
                  <a:srgbClr val="00FFFF"/>
                </a:solidFill>
              </a:rPr>
              <a:t>  </a:t>
            </a:r>
            <a:r>
              <a:rPr lang="en-US" altLang="en-US" sz="2000" b="1">
                <a:solidFill>
                  <a:srgbClr val="FFFF00"/>
                </a:solidFill>
              </a:rPr>
              <a:t>Hygroscopic low heat tech – 500</a:t>
            </a:r>
            <a:r>
              <a:rPr lang="en-US" altLang="en-US" sz="2000" b="1">
                <a:solidFill>
                  <a:srgbClr val="FFFF00"/>
                </a:solidFill>
                <a:sym typeface="Symbol" panose="05050102010706020507" pitchFamily="18" charset="2"/>
              </a:rPr>
              <a:t> C for 60 min to 5 hours</a:t>
            </a:r>
          </a:p>
          <a:p>
            <a:pPr lvl="1">
              <a:buFont typeface="Wingdings" panose="05000000000000000000" pitchFamily="2" charset="2"/>
              <a:buChar char="Ø"/>
            </a:pPr>
            <a:r>
              <a:rPr lang="en-US" altLang="en-US" sz="2000" b="1">
                <a:solidFill>
                  <a:srgbClr val="00FFFF"/>
                </a:solidFill>
              </a:rPr>
              <a:t> 37</a:t>
            </a:r>
            <a:r>
              <a:rPr lang="en-US" altLang="en-US" sz="2000" b="1">
                <a:solidFill>
                  <a:srgbClr val="00FFFF"/>
                </a:solidFill>
                <a:sym typeface="Symbol" panose="05050102010706020507" pitchFamily="18" charset="2"/>
              </a:rPr>
              <a:t> C water bath</a:t>
            </a:r>
          </a:p>
          <a:p>
            <a:pPr lvl="1">
              <a:buFont typeface="Wingdings" panose="05000000000000000000" pitchFamily="2" charset="2"/>
              <a:buChar char="Ø"/>
            </a:pPr>
            <a:r>
              <a:rPr lang="en-US" altLang="en-US" sz="2000" b="1">
                <a:solidFill>
                  <a:srgbClr val="00FFFF"/>
                </a:solidFill>
                <a:sym typeface="Symbol" panose="05050102010706020507" pitchFamily="18" charset="2"/>
              </a:rPr>
              <a:t> Warm water from top</a:t>
            </a:r>
          </a:p>
          <a:p>
            <a:pPr lvl="1">
              <a:buFont typeface="Wingdings" panose="05000000000000000000" pitchFamily="2" charset="2"/>
              <a:buChar char="Ø"/>
            </a:pPr>
            <a:r>
              <a:rPr lang="en-US" altLang="en-US" sz="2000" b="1">
                <a:solidFill>
                  <a:srgbClr val="00FFFF"/>
                </a:solidFill>
                <a:sym typeface="Symbol" panose="05050102010706020507" pitchFamily="18" charset="2"/>
              </a:rPr>
              <a:t> Thermal expansion</a:t>
            </a:r>
          </a:p>
          <a:p>
            <a:pPr>
              <a:buClr>
                <a:srgbClr val="00FFFF"/>
              </a:buClr>
              <a:buFont typeface="Wingdings" panose="05000000000000000000" pitchFamily="2" charset="2"/>
              <a:buChar char="$"/>
            </a:pPr>
            <a:r>
              <a:rPr lang="en-US" altLang="en-US" sz="2000" b="1">
                <a:solidFill>
                  <a:srgbClr val="00FFFF"/>
                </a:solidFill>
              </a:rPr>
              <a:t> </a:t>
            </a:r>
            <a:r>
              <a:rPr lang="en-US" altLang="en-US" sz="2000" b="1">
                <a:solidFill>
                  <a:srgbClr val="FFFF00"/>
                </a:solidFill>
              </a:rPr>
              <a:t>High heat thermal expansion tech </a:t>
            </a:r>
          </a:p>
          <a:p>
            <a:pPr lvl="1">
              <a:buClr>
                <a:srgbClr val="FFFF00"/>
              </a:buClr>
              <a:buFont typeface="Wingdings" panose="05000000000000000000" pitchFamily="2" charset="2"/>
              <a:buChar char="v"/>
            </a:pPr>
            <a:r>
              <a:rPr lang="en-US" altLang="en-US" sz="2000" b="1">
                <a:solidFill>
                  <a:srgbClr val="00FFFF"/>
                </a:solidFill>
              </a:rPr>
              <a:t>Gypsum bonded - 650 – 700 </a:t>
            </a:r>
            <a:r>
              <a:rPr lang="en-US" altLang="en-US" sz="2000" b="1">
                <a:solidFill>
                  <a:srgbClr val="00FFFF"/>
                </a:solidFill>
                <a:sym typeface="Symbol" panose="05050102010706020507" pitchFamily="18" charset="2"/>
              </a:rPr>
              <a:t> C in 60 min &amp; held for 15 – 30 min</a:t>
            </a:r>
            <a:r>
              <a:rPr lang="en-US" altLang="en-US" sz="2000" b="1">
                <a:solidFill>
                  <a:srgbClr val="00FFFF"/>
                </a:solidFill>
              </a:rPr>
              <a:t> </a:t>
            </a:r>
          </a:p>
          <a:p>
            <a:pPr lvl="1">
              <a:buClr>
                <a:srgbClr val="FFFF00"/>
              </a:buClr>
              <a:buFont typeface="Wingdings" panose="05000000000000000000" pitchFamily="2" charset="2"/>
              <a:buChar char="v"/>
            </a:pPr>
            <a:r>
              <a:rPr lang="en-US" altLang="en-US" sz="2000" b="1">
                <a:solidFill>
                  <a:srgbClr val="00FFFF"/>
                </a:solidFill>
              </a:rPr>
              <a:t>Phosphate bonded – 750 to 900 </a:t>
            </a:r>
            <a:r>
              <a:rPr lang="en-US" altLang="en-US" sz="2000" b="1">
                <a:solidFill>
                  <a:srgbClr val="00FFFF"/>
                </a:solidFill>
                <a:sym typeface="Symbol" panose="05050102010706020507" pitchFamily="18" charset="2"/>
              </a:rPr>
              <a:t> C , slow to 315  C and rapid to upper temp &amp; held for 30 min</a:t>
            </a:r>
            <a:endParaRPr lang="en-US" altLang="en-US" sz="2000" b="1">
              <a:solidFill>
                <a:srgbClr val="00FFFF"/>
              </a:solidFill>
            </a:endParaRPr>
          </a:p>
          <a:p>
            <a:pPr lvl="1">
              <a:buFont typeface="Wingdings" panose="05000000000000000000" pitchFamily="2" charset="2"/>
              <a:buChar char="Ø"/>
            </a:pPr>
            <a:r>
              <a:rPr lang="en-US" altLang="en-US" sz="2000" b="1">
                <a:solidFill>
                  <a:srgbClr val="00FFFF"/>
                </a:solidFill>
              </a:rPr>
              <a:t> Thermal expansion</a:t>
            </a:r>
          </a:p>
          <a:p>
            <a:pPr lvl="1">
              <a:buFont typeface="Wingdings" panose="05000000000000000000" pitchFamily="2" charset="2"/>
              <a:buChar char="Ø"/>
            </a:pPr>
            <a:r>
              <a:rPr lang="en-US" altLang="en-US" sz="2000" b="1">
                <a:solidFill>
                  <a:srgbClr val="00FFFF"/>
                </a:solidFill>
              </a:rPr>
              <a:t> Heat of reaction expanding the wax pattern</a:t>
            </a:r>
          </a:p>
          <a:p>
            <a:pPr lvl="1">
              <a:buFont typeface="Wingdings" panose="05000000000000000000" pitchFamily="2" charset="2"/>
              <a:buChar char="Ø"/>
            </a:pPr>
            <a:r>
              <a:rPr lang="en-US" altLang="en-US" sz="2000" b="1">
                <a:solidFill>
                  <a:srgbClr val="00FFFF"/>
                </a:solidFill>
              </a:rPr>
              <a:t> Setting expansion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050B6B69-6B0A-2B7C-0A80-E4C6C4DD5041}"/>
              </a:ext>
            </a:extLst>
          </p:cNvPr>
          <p:cNvSpPr>
            <a:spLocks noGrp="1" noChangeArrowheads="1"/>
          </p:cNvSpPr>
          <p:nvPr>
            <p:ph type="title"/>
          </p:nvPr>
        </p:nvSpPr>
        <p:spPr/>
        <p:txBody>
          <a:bodyPr/>
          <a:lstStyle/>
          <a:p>
            <a:r>
              <a:rPr lang="en-US" altLang="en-US" sz="4000"/>
              <a:t>Time allowable for casting</a:t>
            </a:r>
          </a:p>
        </p:txBody>
      </p:sp>
      <p:sp>
        <p:nvSpPr>
          <p:cNvPr id="100355" name="Rectangle 5">
            <a:extLst>
              <a:ext uri="{FF2B5EF4-FFF2-40B4-BE49-F238E27FC236}">
                <a16:creationId xmlns:a16="http://schemas.microsoft.com/office/drawing/2014/main" id="{733042AE-F620-1B98-61AB-9005924DEF6D}"/>
              </a:ext>
            </a:extLst>
          </p:cNvPr>
          <p:cNvSpPr>
            <a:spLocks noChangeArrowheads="1"/>
          </p:cNvSpPr>
          <p:nvPr/>
        </p:nvSpPr>
        <p:spPr bwMode="auto">
          <a:xfrm>
            <a:off x="2438401" y="3094038"/>
            <a:ext cx="69056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spcBef>
                <a:spcPct val="30000"/>
              </a:spcBef>
              <a:spcAft>
                <a:spcPct val="0"/>
              </a:spcAft>
              <a:buClr>
                <a:srgbClr val="990099"/>
              </a:buClr>
              <a:buFont typeface="Webdings" panose="05030102010509060703" pitchFamily="18" charset="2"/>
              <a:buChar char=""/>
            </a:pPr>
            <a:r>
              <a:rPr lang="en-US" altLang="en-US" sz="2000" b="1">
                <a:solidFill>
                  <a:srgbClr val="FFFFCC"/>
                </a:solidFill>
              </a:rPr>
              <a:t> </a:t>
            </a:r>
            <a:r>
              <a:rPr lang="en-US" altLang="en-US" sz="2000" b="1">
                <a:solidFill>
                  <a:srgbClr val="FFFF00"/>
                </a:solidFill>
              </a:rPr>
              <a:t>The time lapse between burn out and casting – critical </a:t>
            </a:r>
          </a:p>
          <a:p>
            <a:pPr lvl="1" fontAlgn="base">
              <a:spcBef>
                <a:spcPct val="30000"/>
              </a:spcBef>
              <a:spcAft>
                <a:spcPct val="0"/>
              </a:spcAft>
              <a:buClr>
                <a:srgbClr val="990099"/>
              </a:buClr>
              <a:buNone/>
            </a:pPr>
            <a:r>
              <a:rPr lang="en-US" altLang="en-US" sz="2000" b="1">
                <a:solidFill>
                  <a:srgbClr val="FFFF00"/>
                </a:solidFill>
              </a:rPr>
              <a:t>for high heat technique</a:t>
            </a:r>
          </a:p>
          <a:p>
            <a:pPr fontAlgn="base">
              <a:spcBef>
                <a:spcPct val="30000"/>
              </a:spcBef>
              <a:spcAft>
                <a:spcPct val="0"/>
              </a:spcAft>
              <a:buClr>
                <a:srgbClr val="990099"/>
              </a:buClr>
              <a:buFont typeface="Webdings" panose="05030102010509060703" pitchFamily="18" charset="2"/>
              <a:buChar char=""/>
            </a:pPr>
            <a:r>
              <a:rPr lang="en-US" altLang="en-US" sz="2000" b="1">
                <a:solidFill>
                  <a:srgbClr val="FFFF00"/>
                </a:solidFill>
              </a:rPr>
              <a:t> One minute can pass without a noticeable loss in dimension</a:t>
            </a:r>
          </a:p>
          <a:p>
            <a:pPr fontAlgn="base">
              <a:spcBef>
                <a:spcPct val="30000"/>
              </a:spcBef>
              <a:spcAft>
                <a:spcPct val="0"/>
              </a:spcAft>
              <a:buClr>
                <a:srgbClr val="990099"/>
              </a:buClr>
              <a:buFont typeface="Webdings" panose="05030102010509060703" pitchFamily="18" charset="2"/>
              <a:buChar char=""/>
            </a:pPr>
            <a:r>
              <a:rPr lang="en-US" altLang="en-US" sz="2000" b="1">
                <a:solidFill>
                  <a:srgbClr val="FFFF00"/>
                </a:solidFill>
              </a:rPr>
              <a:t> Applicable for low heat technique also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A2CE63-822B-1277-EDD4-CD4580719DC8}"/>
              </a:ext>
            </a:extLst>
          </p:cNvPr>
          <p:cNvSpPr>
            <a:spLocks noGrp="1" noChangeArrowheads="1"/>
          </p:cNvSpPr>
          <p:nvPr>
            <p:ph type="title"/>
          </p:nvPr>
        </p:nvSpPr>
        <p:spPr/>
        <p:txBody>
          <a:bodyPr/>
          <a:lstStyle/>
          <a:p>
            <a:r>
              <a:rPr lang="en-US" altLang="en-US"/>
              <a:t>Burn out procedure</a:t>
            </a:r>
          </a:p>
        </p:txBody>
      </p:sp>
      <p:sp>
        <p:nvSpPr>
          <p:cNvPr id="102403" name="Rectangle 3">
            <a:extLst>
              <a:ext uri="{FF2B5EF4-FFF2-40B4-BE49-F238E27FC236}">
                <a16:creationId xmlns:a16="http://schemas.microsoft.com/office/drawing/2014/main" id="{9178A63F-EF57-73A2-2A83-10467E8A6A14}"/>
              </a:ext>
            </a:extLst>
          </p:cNvPr>
          <p:cNvSpPr>
            <a:spLocks noGrp="1" noChangeArrowheads="1"/>
          </p:cNvSpPr>
          <p:nvPr>
            <p:ph type="body" idx="1"/>
          </p:nvPr>
        </p:nvSpPr>
        <p:spPr>
          <a:xfrm>
            <a:off x="2209800" y="2057400"/>
            <a:ext cx="7239000" cy="2667000"/>
          </a:xfrm>
        </p:spPr>
        <p:txBody>
          <a:bodyPr/>
          <a:lstStyle/>
          <a:p>
            <a:pPr>
              <a:buClr>
                <a:srgbClr val="D9D417"/>
              </a:buClr>
              <a:buFont typeface="Wingdings" panose="05000000000000000000" pitchFamily="2" charset="2"/>
              <a:buChar char="ü"/>
            </a:pPr>
            <a:r>
              <a:rPr lang="en-US" altLang="en-US" sz="2000" b="1">
                <a:solidFill>
                  <a:srgbClr val="99CCFF"/>
                </a:solidFill>
              </a:rPr>
              <a:t>Heating the investment in a thermostatically controlled furnace until the wax is burned out</a:t>
            </a:r>
          </a:p>
          <a:p>
            <a:pPr>
              <a:buClr>
                <a:srgbClr val="D9D417"/>
              </a:buClr>
              <a:buFont typeface="Wingdings" panose="05000000000000000000" pitchFamily="2" charset="2"/>
              <a:buChar char="ü"/>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Creates a mold space </a:t>
            </a:r>
          </a:p>
          <a:p>
            <a:pPr>
              <a:buClr>
                <a:srgbClr val="D9D417"/>
              </a:buClr>
              <a:buFont typeface="Wingdings" panose="05000000000000000000" pitchFamily="2" charset="2"/>
              <a:buChar char="ü"/>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Provides thermal expansion of </a:t>
            </a:r>
          </a:p>
          <a:p>
            <a:pPr lvl="1">
              <a:buClr>
                <a:srgbClr val="D9D417"/>
              </a:buClr>
              <a:buFont typeface="Wingdings" panose="05000000000000000000" pitchFamily="2" charset="2"/>
              <a:buNone/>
            </a:pPr>
            <a:r>
              <a:rPr lang="en-US" altLang="en-US" sz="2000" b="1">
                <a:solidFill>
                  <a:srgbClr val="99CCFF"/>
                </a:solidFill>
              </a:rPr>
              <a:t>investment </a:t>
            </a:r>
          </a:p>
        </p:txBody>
      </p:sp>
      <p:pic>
        <p:nvPicPr>
          <p:cNvPr id="102404" name="Picture 4" descr="KC_40">
            <a:extLst>
              <a:ext uri="{FF2B5EF4-FFF2-40B4-BE49-F238E27FC236}">
                <a16:creationId xmlns:a16="http://schemas.microsoft.com/office/drawing/2014/main" id="{9500A24D-B46A-1EE5-60F9-A0074871F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3200401"/>
            <a:ext cx="2695575" cy="30003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C2239880-5A24-A4AE-5A81-55A69AF6AFA8}"/>
              </a:ext>
            </a:extLst>
          </p:cNvPr>
          <p:cNvSpPr>
            <a:spLocks noGrp="1" noChangeArrowheads="1"/>
          </p:cNvSpPr>
          <p:nvPr>
            <p:ph type="title"/>
          </p:nvPr>
        </p:nvSpPr>
        <p:spPr/>
        <p:txBody>
          <a:bodyPr/>
          <a:lstStyle/>
          <a:p>
            <a:endParaRPr lang="en-IN" altLang="en-US"/>
          </a:p>
        </p:txBody>
      </p:sp>
      <p:sp>
        <p:nvSpPr>
          <p:cNvPr id="104451" name="Content Placeholder 2">
            <a:extLst>
              <a:ext uri="{FF2B5EF4-FFF2-40B4-BE49-F238E27FC236}">
                <a16:creationId xmlns:a16="http://schemas.microsoft.com/office/drawing/2014/main" id="{A5E43588-2CC1-132F-72C2-C445EFE649CD}"/>
              </a:ext>
            </a:extLst>
          </p:cNvPr>
          <p:cNvSpPr>
            <a:spLocks noGrp="1" noChangeArrowheads="1"/>
          </p:cNvSpPr>
          <p:nvPr>
            <p:ph idx="1"/>
          </p:nvPr>
        </p:nvSpPr>
        <p:spPr/>
        <p:txBody>
          <a:bodyPr/>
          <a:lstStyle/>
          <a:p>
            <a:endParaRPr lang="en-I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a:extLst>
              <a:ext uri="{FF2B5EF4-FFF2-40B4-BE49-F238E27FC236}">
                <a16:creationId xmlns:a16="http://schemas.microsoft.com/office/drawing/2014/main" id="{42FDEF4E-81A6-2FFD-765E-5FDF8B266E7C}"/>
              </a:ext>
            </a:extLst>
          </p:cNvPr>
          <p:cNvSpPr>
            <a:spLocks noGrp="1" noChangeArrowheads="1"/>
          </p:cNvSpPr>
          <p:nvPr>
            <p:ph type="title"/>
          </p:nvPr>
        </p:nvSpPr>
        <p:spPr/>
        <p:txBody>
          <a:bodyPr/>
          <a:lstStyle/>
          <a:p>
            <a:r>
              <a:rPr lang="en-US" altLang="en-US" sz="4000"/>
              <a:t>Time allowable for casting</a:t>
            </a:r>
          </a:p>
        </p:txBody>
      </p:sp>
      <p:sp>
        <p:nvSpPr>
          <p:cNvPr id="105475" name="Rectangle 5">
            <a:extLst>
              <a:ext uri="{FF2B5EF4-FFF2-40B4-BE49-F238E27FC236}">
                <a16:creationId xmlns:a16="http://schemas.microsoft.com/office/drawing/2014/main" id="{0BA32B37-AE5A-09BF-263E-956596EEBA68}"/>
              </a:ext>
            </a:extLst>
          </p:cNvPr>
          <p:cNvSpPr>
            <a:spLocks noChangeArrowheads="1"/>
          </p:cNvSpPr>
          <p:nvPr/>
        </p:nvSpPr>
        <p:spPr bwMode="auto">
          <a:xfrm>
            <a:off x="2438401" y="3094038"/>
            <a:ext cx="69056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spcBef>
                <a:spcPct val="30000"/>
              </a:spcBef>
              <a:spcAft>
                <a:spcPct val="0"/>
              </a:spcAft>
              <a:buClr>
                <a:srgbClr val="990099"/>
              </a:buClr>
              <a:buFont typeface="Webdings" panose="05030102010509060703" pitchFamily="18" charset="2"/>
              <a:buChar char=""/>
            </a:pPr>
            <a:r>
              <a:rPr lang="en-US" altLang="en-US" sz="2000" b="1">
                <a:solidFill>
                  <a:srgbClr val="FFFFCC"/>
                </a:solidFill>
              </a:rPr>
              <a:t> </a:t>
            </a:r>
            <a:r>
              <a:rPr lang="en-US" altLang="en-US" sz="2000" b="1">
                <a:solidFill>
                  <a:srgbClr val="FFFF00"/>
                </a:solidFill>
              </a:rPr>
              <a:t>The time lapse between burn out and casting – critical </a:t>
            </a:r>
          </a:p>
          <a:p>
            <a:pPr lvl="1" fontAlgn="base">
              <a:spcBef>
                <a:spcPct val="30000"/>
              </a:spcBef>
              <a:spcAft>
                <a:spcPct val="0"/>
              </a:spcAft>
              <a:buClr>
                <a:srgbClr val="990099"/>
              </a:buClr>
              <a:buNone/>
            </a:pPr>
            <a:r>
              <a:rPr lang="en-US" altLang="en-US" sz="2000" b="1">
                <a:solidFill>
                  <a:srgbClr val="FFFF00"/>
                </a:solidFill>
              </a:rPr>
              <a:t>for high heat technique</a:t>
            </a:r>
          </a:p>
          <a:p>
            <a:pPr fontAlgn="base">
              <a:spcBef>
                <a:spcPct val="30000"/>
              </a:spcBef>
              <a:spcAft>
                <a:spcPct val="0"/>
              </a:spcAft>
              <a:buClr>
                <a:srgbClr val="990099"/>
              </a:buClr>
              <a:buFont typeface="Webdings" panose="05030102010509060703" pitchFamily="18" charset="2"/>
              <a:buChar char=""/>
            </a:pPr>
            <a:r>
              <a:rPr lang="en-US" altLang="en-US" sz="2000" b="1">
                <a:solidFill>
                  <a:srgbClr val="FFFF00"/>
                </a:solidFill>
              </a:rPr>
              <a:t> One minute can pass without a noticeable loss in dimension</a:t>
            </a:r>
          </a:p>
          <a:p>
            <a:pPr fontAlgn="base">
              <a:spcBef>
                <a:spcPct val="30000"/>
              </a:spcBef>
              <a:spcAft>
                <a:spcPct val="0"/>
              </a:spcAft>
              <a:buClr>
                <a:srgbClr val="990099"/>
              </a:buClr>
              <a:buFont typeface="Webdings" panose="05030102010509060703" pitchFamily="18" charset="2"/>
              <a:buChar char=""/>
            </a:pPr>
            <a:r>
              <a:rPr lang="en-US" altLang="en-US" sz="2000" b="1">
                <a:solidFill>
                  <a:srgbClr val="FFFF00"/>
                </a:solidFill>
              </a:rPr>
              <a:t> Applicable for low heat technique also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FBFEC48-5D1D-1D2E-DDA7-23D4F1DC3D64}"/>
              </a:ext>
            </a:extLst>
          </p:cNvPr>
          <p:cNvSpPr>
            <a:spLocks noGrp="1" noChangeArrowheads="1"/>
          </p:cNvSpPr>
          <p:nvPr>
            <p:ph type="title"/>
          </p:nvPr>
        </p:nvSpPr>
        <p:spPr>
          <a:xfrm>
            <a:off x="1676400" y="533400"/>
            <a:ext cx="8229600" cy="1143000"/>
          </a:xfrm>
        </p:spPr>
        <p:txBody>
          <a:bodyPr/>
          <a:lstStyle/>
          <a:p>
            <a:r>
              <a:rPr lang="en-US" altLang="en-US"/>
              <a:t>Water films </a:t>
            </a:r>
          </a:p>
        </p:txBody>
      </p:sp>
      <p:sp>
        <p:nvSpPr>
          <p:cNvPr id="107523" name="Rectangle 3">
            <a:extLst>
              <a:ext uri="{FF2B5EF4-FFF2-40B4-BE49-F238E27FC236}">
                <a16:creationId xmlns:a16="http://schemas.microsoft.com/office/drawing/2014/main" id="{A2F29B68-1D68-39B5-7D52-D2CE0104B321}"/>
              </a:ext>
            </a:extLst>
          </p:cNvPr>
          <p:cNvSpPr>
            <a:spLocks noGrp="1" noChangeArrowheads="1"/>
          </p:cNvSpPr>
          <p:nvPr>
            <p:ph type="body" idx="1"/>
          </p:nvPr>
        </p:nvSpPr>
        <p:spPr>
          <a:xfrm>
            <a:off x="3001964" y="2541588"/>
            <a:ext cx="6403975" cy="1954212"/>
          </a:xfrm>
        </p:spPr>
        <p:txBody>
          <a:bodyPr/>
          <a:lstStyle/>
          <a:p>
            <a:pPr>
              <a:lnSpc>
                <a:spcPct val="90000"/>
              </a:lnSpc>
              <a:buClr>
                <a:srgbClr val="D9D417"/>
              </a:buClr>
              <a:buFont typeface="Wingdings" panose="05000000000000000000" pitchFamily="2" charset="2"/>
              <a:buChar char="ü"/>
            </a:pPr>
            <a:r>
              <a:rPr lang="en-US" altLang="en-US" sz="1800" b="1">
                <a:solidFill>
                  <a:srgbClr val="99CCFF"/>
                </a:solidFill>
              </a:rPr>
              <a:t>Appear as  </a:t>
            </a:r>
            <a:r>
              <a:rPr lang="en-US" altLang="en-US" sz="1800" b="1">
                <a:solidFill>
                  <a:srgbClr val="D9D417"/>
                </a:solidFill>
              </a:rPr>
              <a:t>MINUTE RIDGES OR VEINS</a:t>
            </a:r>
            <a:r>
              <a:rPr lang="en-US" altLang="en-US" sz="1800" b="1">
                <a:solidFill>
                  <a:srgbClr val="99CCFF"/>
                </a:solidFill>
              </a:rPr>
              <a:t>  on the surface</a:t>
            </a:r>
          </a:p>
          <a:p>
            <a:pPr>
              <a:lnSpc>
                <a:spcPct val="90000"/>
              </a:lnSpc>
              <a:buClr>
                <a:srgbClr val="D9D417"/>
              </a:buClr>
              <a:buFont typeface="Wingdings" panose="05000000000000000000" pitchFamily="2" charset="2"/>
              <a:buNone/>
            </a:pPr>
            <a:endParaRPr lang="en-US" altLang="en-US" sz="2000" b="1">
              <a:solidFill>
                <a:srgbClr val="99CCFF"/>
              </a:solidFill>
            </a:endParaRPr>
          </a:p>
          <a:p>
            <a:pPr>
              <a:lnSpc>
                <a:spcPct val="90000"/>
              </a:lnSpc>
              <a:buClr>
                <a:srgbClr val="D9D417"/>
              </a:buClr>
              <a:buFont typeface="Wingdings" panose="05000000000000000000" pitchFamily="2" charset="2"/>
              <a:buChar char="ü"/>
            </a:pPr>
            <a:r>
              <a:rPr lang="en-US" altLang="en-US" sz="1800" b="1">
                <a:solidFill>
                  <a:srgbClr val="99CCFF"/>
                </a:solidFill>
              </a:rPr>
              <a:t>If pattern is moved during investing </a:t>
            </a:r>
          </a:p>
          <a:p>
            <a:pPr>
              <a:lnSpc>
                <a:spcPct val="90000"/>
              </a:lnSpc>
              <a:buClr>
                <a:srgbClr val="D9D417"/>
              </a:buClr>
              <a:buFont typeface="Wingdings" panose="05000000000000000000" pitchFamily="2" charset="2"/>
              <a:buNone/>
            </a:pPr>
            <a:endParaRPr lang="en-US" altLang="en-US" sz="1800" b="1">
              <a:solidFill>
                <a:srgbClr val="99CCFF"/>
              </a:solidFill>
            </a:endParaRPr>
          </a:p>
          <a:p>
            <a:pPr>
              <a:lnSpc>
                <a:spcPct val="90000"/>
              </a:lnSpc>
              <a:buClr>
                <a:srgbClr val="D9D417"/>
              </a:buClr>
              <a:buFont typeface="Wingdings" panose="05000000000000000000" pitchFamily="2" charset="2"/>
              <a:buChar char="ü"/>
            </a:pPr>
            <a:r>
              <a:rPr lang="en-US" altLang="en-US" sz="1800" b="1">
                <a:solidFill>
                  <a:srgbClr val="99CCFF"/>
                </a:solidFill>
              </a:rPr>
              <a:t>Lack of intimate contact of investment with wax pattern</a:t>
            </a:r>
          </a:p>
        </p:txBody>
      </p:sp>
      <p:sp>
        <p:nvSpPr>
          <p:cNvPr id="107524" name="Rectangle 4">
            <a:extLst>
              <a:ext uri="{FF2B5EF4-FFF2-40B4-BE49-F238E27FC236}">
                <a16:creationId xmlns:a16="http://schemas.microsoft.com/office/drawing/2014/main" id="{F00DA601-5591-4AA1-F0F7-3E20B77C5E2F}"/>
              </a:ext>
            </a:extLst>
          </p:cNvPr>
          <p:cNvSpPr>
            <a:spLocks noChangeArrowheads="1"/>
          </p:cNvSpPr>
          <p:nvPr/>
        </p:nvSpPr>
        <p:spPr bwMode="auto">
          <a:xfrm>
            <a:off x="3200400" y="4648201"/>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FFFFCC"/>
                </a:solidFill>
              </a:rPr>
              <a:t>Remedy – Surfactant </a:t>
            </a:r>
          </a:p>
          <a:p>
            <a:pPr eaLnBrk="0" fontAlgn="base" hangingPunct="0">
              <a:spcBef>
                <a:spcPct val="0"/>
              </a:spcBef>
              <a:spcAft>
                <a:spcPct val="0"/>
              </a:spcAft>
              <a:buClrTx/>
              <a:buNone/>
            </a:pPr>
            <a:r>
              <a:rPr lang="en-US" altLang="en-US" sz="2000" b="1">
                <a:solidFill>
                  <a:srgbClr val="FFFFCC"/>
                </a:solidFill>
              </a:rPr>
              <a:t>                  Increased W:P ratio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4DCDE17-485E-7D74-5090-94CEFCBC1950}"/>
              </a:ext>
            </a:extLst>
          </p:cNvPr>
          <p:cNvSpPr>
            <a:spLocks noGrp="1" noChangeArrowheads="1"/>
          </p:cNvSpPr>
          <p:nvPr>
            <p:ph type="title"/>
          </p:nvPr>
        </p:nvSpPr>
        <p:spPr>
          <a:xfrm>
            <a:off x="1905000" y="228600"/>
            <a:ext cx="8229600" cy="1143000"/>
          </a:xfrm>
        </p:spPr>
        <p:txBody>
          <a:bodyPr/>
          <a:lstStyle/>
          <a:p>
            <a:r>
              <a:rPr lang="en-US" altLang="en-US"/>
              <a:t>Casting</a:t>
            </a:r>
          </a:p>
        </p:txBody>
      </p:sp>
      <p:sp>
        <p:nvSpPr>
          <p:cNvPr id="109571" name="Rectangle 3">
            <a:extLst>
              <a:ext uri="{FF2B5EF4-FFF2-40B4-BE49-F238E27FC236}">
                <a16:creationId xmlns:a16="http://schemas.microsoft.com/office/drawing/2014/main" id="{9323D009-6342-5F16-5D7E-4B9DFE973573}"/>
              </a:ext>
            </a:extLst>
          </p:cNvPr>
          <p:cNvSpPr>
            <a:spLocks noGrp="1" noChangeArrowheads="1"/>
          </p:cNvSpPr>
          <p:nvPr>
            <p:ph type="body" sz="half" idx="1"/>
          </p:nvPr>
        </p:nvSpPr>
        <p:spPr>
          <a:xfrm>
            <a:off x="2362200" y="3200400"/>
            <a:ext cx="4343400" cy="3124200"/>
          </a:xfrm>
        </p:spPr>
        <p:txBody>
          <a:bodyPr/>
          <a:lstStyle/>
          <a:p>
            <a:pPr>
              <a:lnSpc>
                <a:spcPct val="90000"/>
              </a:lnSpc>
              <a:buFontTx/>
              <a:buNone/>
            </a:pPr>
            <a:endParaRPr lang="en-US" altLang="en-US" sz="2000" b="1"/>
          </a:p>
          <a:p>
            <a:pPr>
              <a:lnSpc>
                <a:spcPct val="90000"/>
              </a:lnSpc>
              <a:buClr>
                <a:srgbClr val="D9D417"/>
              </a:buClr>
              <a:buFont typeface="Wingdings" panose="05000000000000000000" pitchFamily="2" charset="2"/>
              <a:buChar char="ü"/>
            </a:pPr>
            <a:r>
              <a:rPr lang="en-US" altLang="en-US" sz="2000" b="1">
                <a:solidFill>
                  <a:srgbClr val="99CCFF"/>
                </a:solidFill>
              </a:rPr>
              <a:t>Heat source – melts the alloy</a:t>
            </a:r>
          </a:p>
          <a:p>
            <a:pPr>
              <a:lnSpc>
                <a:spcPct val="90000"/>
              </a:lnSpc>
              <a:buClr>
                <a:srgbClr val="D9D417"/>
              </a:buClr>
              <a:buFont typeface="Wingdings" panose="05000000000000000000" pitchFamily="2" charset="2"/>
              <a:buNone/>
            </a:pPr>
            <a:endParaRPr lang="en-US" altLang="en-US" sz="2000" b="1">
              <a:solidFill>
                <a:srgbClr val="99CCFF"/>
              </a:solidFill>
            </a:endParaRPr>
          </a:p>
          <a:p>
            <a:pPr>
              <a:lnSpc>
                <a:spcPct val="90000"/>
              </a:lnSpc>
              <a:buClr>
                <a:srgbClr val="D9D417"/>
              </a:buClr>
              <a:buFont typeface="Wingdings" panose="05000000000000000000" pitchFamily="2" charset="2"/>
              <a:buChar char="ü"/>
            </a:pPr>
            <a:r>
              <a:rPr lang="en-US" altLang="en-US" sz="2000" b="1">
                <a:solidFill>
                  <a:srgbClr val="99CCFF"/>
                </a:solidFill>
              </a:rPr>
              <a:t>Casting force – forces molten alloy into mold</a:t>
            </a:r>
          </a:p>
          <a:p>
            <a:pPr>
              <a:lnSpc>
                <a:spcPct val="90000"/>
              </a:lnSpc>
              <a:buClr>
                <a:srgbClr val="D9D417"/>
              </a:buClr>
              <a:buFont typeface="Wingdings" panose="05000000000000000000" pitchFamily="2" charset="2"/>
              <a:buNone/>
            </a:pPr>
            <a:r>
              <a:rPr lang="en-US" altLang="en-US" sz="2000" b="1">
                <a:solidFill>
                  <a:srgbClr val="99CCFF"/>
                </a:solidFill>
              </a:rPr>
              <a:t> </a:t>
            </a:r>
          </a:p>
          <a:p>
            <a:pPr>
              <a:lnSpc>
                <a:spcPct val="90000"/>
              </a:lnSpc>
              <a:buClr>
                <a:srgbClr val="D9D417"/>
              </a:buClr>
              <a:buFont typeface="Wingdings" panose="05000000000000000000" pitchFamily="2" charset="2"/>
              <a:buChar char="ü"/>
            </a:pPr>
            <a:r>
              <a:rPr lang="en-US" altLang="en-US" sz="2000" b="1">
                <a:solidFill>
                  <a:srgbClr val="99CCFF"/>
                </a:solidFill>
              </a:rPr>
              <a:t>Casting force &gt; surface tension of alloy + resistance offered by gas in the mold.</a:t>
            </a:r>
          </a:p>
        </p:txBody>
      </p:sp>
      <p:pic>
        <p:nvPicPr>
          <p:cNvPr id="109572" name="Picture 4" descr="500CentrificoCasterLab">
            <a:extLst>
              <a:ext uri="{FF2B5EF4-FFF2-40B4-BE49-F238E27FC236}">
                <a16:creationId xmlns:a16="http://schemas.microsoft.com/office/drawing/2014/main" id="{25C62127-D979-F325-9D0D-8D8964599A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59600" y="3751264"/>
            <a:ext cx="3022600" cy="2420937"/>
          </a:xfrm>
          <a:solidFill>
            <a:srgbClr val="FFFF00"/>
          </a:solidFill>
          <a:ln w="38100">
            <a:solidFill>
              <a:srgbClr val="FF0000"/>
            </a:solidFill>
            <a:miter lim="800000"/>
            <a:headEnd/>
            <a:tailEnd/>
          </a:ln>
        </p:spPr>
      </p:pic>
      <p:sp>
        <p:nvSpPr>
          <p:cNvPr id="109573" name="Rectangle 5">
            <a:extLst>
              <a:ext uri="{FF2B5EF4-FFF2-40B4-BE49-F238E27FC236}">
                <a16:creationId xmlns:a16="http://schemas.microsoft.com/office/drawing/2014/main" id="{5ACEDCA5-3FF1-CBDA-6A11-2333E92F181F}"/>
              </a:ext>
            </a:extLst>
          </p:cNvPr>
          <p:cNvSpPr>
            <a:spLocks noChangeArrowheads="1"/>
          </p:cNvSpPr>
          <p:nvPr/>
        </p:nvSpPr>
        <p:spPr bwMode="auto">
          <a:xfrm>
            <a:off x="2743200" y="1965325"/>
            <a:ext cx="7086600" cy="1320800"/>
          </a:xfrm>
          <a:prstGeom prst="rect">
            <a:avLst/>
          </a:prstGeom>
          <a:noFill/>
          <a:ln w="952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66FF33"/>
                </a:solidFill>
              </a:rPr>
              <a:t>GPT - n </a:t>
            </a:r>
            <a:r>
              <a:rPr lang="en-US" altLang="en-US" sz="2000" b="1">
                <a:solidFill>
                  <a:srgbClr val="66FF33"/>
                </a:solidFill>
                <a:sym typeface="Symbol" panose="05050102010706020507" pitchFamily="18" charset="2"/>
              </a:rPr>
              <a:t></a:t>
            </a:r>
            <a:r>
              <a:rPr lang="en-US" altLang="en-US" sz="2000" b="1">
                <a:solidFill>
                  <a:srgbClr val="FFFFCC"/>
                </a:solidFill>
              </a:rPr>
              <a:t> something that has been cast in a mold ; an object formed by the solidification of a fluid that has been poured (or) injected into a mold </a:t>
            </a:r>
            <a:endParaRPr lang="en-US" altLang="en-US" sz="2000" b="1">
              <a:solidFill>
                <a:srgbClr val="FFFFCC"/>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66FF33"/>
                </a:solidFill>
                <a:sym typeface="Symbol" panose="05050102010706020507" pitchFamily="18" charset="2"/>
              </a:rPr>
              <a:t>verb </a:t>
            </a:r>
            <a:r>
              <a:rPr lang="en-US" altLang="en-US" sz="2000" b="1">
                <a:solidFill>
                  <a:srgbClr val="FFFFCC"/>
                </a:solidFill>
              </a:rPr>
              <a:t> The act of forming an object in a mold.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27A249F-D1B5-F638-2DE4-E215A109477A}"/>
              </a:ext>
            </a:extLst>
          </p:cNvPr>
          <p:cNvSpPr>
            <a:spLocks noGrp="1" noChangeArrowheads="1"/>
          </p:cNvSpPr>
          <p:nvPr>
            <p:ph type="title"/>
          </p:nvPr>
        </p:nvSpPr>
        <p:spPr/>
        <p:txBody>
          <a:bodyPr/>
          <a:lstStyle/>
          <a:p>
            <a:r>
              <a:rPr lang="en-US" altLang="en-US"/>
              <a:t>Heat Source</a:t>
            </a:r>
          </a:p>
        </p:txBody>
      </p:sp>
      <p:sp>
        <p:nvSpPr>
          <p:cNvPr id="111619" name="Rectangle 3">
            <a:extLst>
              <a:ext uri="{FF2B5EF4-FFF2-40B4-BE49-F238E27FC236}">
                <a16:creationId xmlns:a16="http://schemas.microsoft.com/office/drawing/2014/main" id="{130A6FB3-0910-9ADF-839A-EA3A20177DD6}"/>
              </a:ext>
            </a:extLst>
          </p:cNvPr>
          <p:cNvSpPr>
            <a:spLocks noGrp="1" noChangeArrowheads="1"/>
          </p:cNvSpPr>
          <p:nvPr>
            <p:ph type="body" idx="1"/>
          </p:nvPr>
        </p:nvSpPr>
        <p:spPr>
          <a:xfrm>
            <a:off x="2425701" y="2195513"/>
            <a:ext cx="5973763" cy="3810000"/>
          </a:xfrm>
        </p:spPr>
        <p:txBody>
          <a:bodyPr/>
          <a:lstStyle/>
          <a:p>
            <a:pPr marL="609600" indent="-609600">
              <a:lnSpc>
                <a:spcPct val="80000"/>
              </a:lnSpc>
              <a:buClr>
                <a:srgbClr val="D9D417"/>
              </a:buClr>
              <a:buFont typeface="Wingdings" panose="05000000000000000000" pitchFamily="2" charset="2"/>
              <a:buChar char="ü"/>
            </a:pPr>
            <a:r>
              <a:rPr lang="en-US" altLang="en-US" sz="2000" b="1">
                <a:solidFill>
                  <a:srgbClr val="99CCFF"/>
                </a:solidFill>
              </a:rPr>
              <a:t>   </a:t>
            </a:r>
            <a:r>
              <a:rPr lang="en-US" altLang="en-US" sz="2000" b="1">
                <a:solidFill>
                  <a:srgbClr val="D9D417"/>
                </a:solidFill>
              </a:rPr>
              <a:t>Torch melting  </a:t>
            </a:r>
          </a:p>
          <a:p>
            <a:pPr marL="609600" indent="-609600">
              <a:lnSpc>
                <a:spcPct val="80000"/>
              </a:lnSpc>
              <a:buClr>
                <a:srgbClr val="D9D417"/>
              </a:buClr>
              <a:buNone/>
            </a:pPr>
            <a:r>
              <a:rPr lang="en-US" altLang="en-US" sz="2000" b="1">
                <a:solidFill>
                  <a:srgbClr val="99CCFF"/>
                </a:solidFill>
                <a:sym typeface="Symbol" panose="05050102010706020507" pitchFamily="18" charset="2"/>
              </a:rPr>
              <a:t>               </a:t>
            </a:r>
            <a:r>
              <a:rPr lang="en-US" altLang="en-US" sz="2000" b="1">
                <a:solidFill>
                  <a:srgbClr val="99CCFF"/>
                </a:solidFill>
              </a:rPr>
              <a:t> Gas air</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Gas oxygen </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a:t>
            </a:r>
            <a:r>
              <a:rPr lang="en-US" altLang="en-US" sz="2000" b="1">
                <a:solidFill>
                  <a:srgbClr val="FF99CC"/>
                </a:solidFill>
              </a:rPr>
              <a:t>Air acetylene </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a:t>
            </a:r>
            <a:r>
              <a:rPr lang="en-US" altLang="en-US" sz="2000" b="1">
                <a:solidFill>
                  <a:srgbClr val="FF99CC"/>
                </a:solidFill>
              </a:rPr>
              <a:t>Oxygen acetylene</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Hydrogen oxygen generator    </a:t>
            </a:r>
          </a:p>
          <a:p>
            <a:pPr marL="609600" indent="-609600">
              <a:lnSpc>
                <a:spcPct val="80000"/>
              </a:lnSpc>
              <a:buClr>
                <a:srgbClr val="D9D417"/>
              </a:buClr>
              <a:buFont typeface="Wingdings" panose="05000000000000000000" pitchFamily="2" charset="2"/>
              <a:buChar char="ü"/>
            </a:pPr>
            <a:r>
              <a:rPr lang="en-US" altLang="en-US" sz="2000" b="1">
                <a:solidFill>
                  <a:srgbClr val="99CCFF"/>
                </a:solidFill>
              </a:rPr>
              <a:t>    </a:t>
            </a:r>
            <a:r>
              <a:rPr lang="en-US" altLang="en-US" sz="2000" b="1">
                <a:solidFill>
                  <a:srgbClr val="D9D417"/>
                </a:solidFill>
              </a:rPr>
              <a:t>Electrical melting</a:t>
            </a:r>
          </a:p>
          <a:p>
            <a:pPr marL="609600" indent="-609600">
              <a:lnSpc>
                <a:spcPct val="80000"/>
              </a:lnSpc>
              <a:buClr>
                <a:srgbClr val="D9D417"/>
              </a:buClr>
              <a:buNone/>
            </a:pPr>
            <a:r>
              <a:rPr lang="en-US" altLang="en-US" sz="2000" b="1">
                <a:solidFill>
                  <a:srgbClr val="99CCFF"/>
                </a:solidFill>
                <a:sym typeface="Symbol" panose="05050102010706020507" pitchFamily="18" charset="2"/>
              </a:rPr>
              <a:t>               </a:t>
            </a:r>
            <a:r>
              <a:rPr lang="en-US" altLang="en-US" sz="2000" b="1">
                <a:solidFill>
                  <a:srgbClr val="99CCFF"/>
                </a:solidFill>
              </a:rPr>
              <a:t> Electrical resistance melting</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 Direct current arc melting</a:t>
            </a:r>
            <a:endParaRPr lang="en-US" altLang="en-US" sz="2000" b="1">
              <a:solidFill>
                <a:srgbClr val="99CCFF"/>
              </a:solidFill>
            </a:endParaRP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Induction melting</a:t>
            </a:r>
          </a:p>
          <a:p>
            <a:pPr marL="609600" indent="-609600">
              <a:lnSpc>
                <a:spcPct val="80000"/>
              </a:lnSpc>
              <a:buClr>
                <a:srgbClr val="D9D417"/>
              </a:buClr>
              <a:buNone/>
            </a:pPr>
            <a:r>
              <a:rPr lang="en-US" altLang="en-US" sz="2000" b="1">
                <a:solidFill>
                  <a:srgbClr val="99CCFF"/>
                </a:solidFill>
              </a:rPr>
              <a:t>                                                                              </a:t>
            </a:r>
          </a:p>
        </p:txBody>
      </p:sp>
      <p:sp>
        <p:nvSpPr>
          <p:cNvPr id="111620" name="Rectangle 4">
            <a:extLst>
              <a:ext uri="{FF2B5EF4-FFF2-40B4-BE49-F238E27FC236}">
                <a16:creationId xmlns:a16="http://schemas.microsoft.com/office/drawing/2014/main" id="{8C57F8B0-E4E1-5A9D-2518-CD4976E41C41}"/>
              </a:ext>
            </a:extLst>
          </p:cNvPr>
          <p:cNvSpPr>
            <a:spLocks noChangeArrowheads="1"/>
          </p:cNvSpPr>
          <p:nvPr/>
        </p:nvSpPr>
        <p:spPr bwMode="auto">
          <a:xfrm>
            <a:off x="5791200" y="3108326"/>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a:solidFill>
                  <a:srgbClr val="FFFFCC"/>
                </a:solidFill>
              </a:rPr>
              <a:t>Excess heat changes composition  of alloy</a:t>
            </a:r>
          </a:p>
          <a:p>
            <a:pPr eaLnBrk="0" fontAlgn="base" hangingPunct="0">
              <a:spcBef>
                <a:spcPct val="0"/>
              </a:spcBef>
              <a:spcAft>
                <a:spcPct val="0"/>
              </a:spcAft>
              <a:buClrTx/>
              <a:buNone/>
            </a:pPr>
            <a:r>
              <a:rPr lang="en-US" altLang="en-US" sz="2000">
                <a:solidFill>
                  <a:srgbClr val="FFFFCC"/>
                </a:solidFill>
              </a:rPr>
              <a:t>Base metal alloys  are made brittle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9105ED7-ED02-3CEA-8431-2121B4142A0B}"/>
              </a:ext>
            </a:extLst>
          </p:cNvPr>
          <p:cNvSpPr>
            <a:spLocks noGrp="1" noChangeArrowheads="1"/>
          </p:cNvSpPr>
          <p:nvPr>
            <p:ph type="title"/>
          </p:nvPr>
        </p:nvSpPr>
        <p:spPr/>
        <p:txBody>
          <a:bodyPr/>
          <a:lstStyle/>
          <a:p>
            <a:r>
              <a:rPr lang="en-US" altLang="en-US"/>
              <a:t>Torch melting</a:t>
            </a:r>
          </a:p>
        </p:txBody>
      </p:sp>
      <p:sp>
        <p:nvSpPr>
          <p:cNvPr id="113667" name="Rectangle 3">
            <a:extLst>
              <a:ext uri="{FF2B5EF4-FFF2-40B4-BE49-F238E27FC236}">
                <a16:creationId xmlns:a16="http://schemas.microsoft.com/office/drawing/2014/main" id="{0D410931-5EB4-458E-4890-C3781A18D4A2}"/>
              </a:ext>
            </a:extLst>
          </p:cNvPr>
          <p:cNvSpPr>
            <a:spLocks noGrp="1" noChangeArrowheads="1"/>
          </p:cNvSpPr>
          <p:nvPr>
            <p:ph type="body" sz="half" idx="1"/>
          </p:nvPr>
        </p:nvSpPr>
        <p:spPr>
          <a:xfrm>
            <a:off x="2209800" y="2057400"/>
            <a:ext cx="4102100" cy="2819400"/>
          </a:xfrm>
        </p:spPr>
        <p:txBody>
          <a:bodyPr/>
          <a:lstStyle/>
          <a:p>
            <a:pPr marL="609600" indent="-609600">
              <a:buNone/>
            </a:pPr>
            <a:r>
              <a:rPr lang="en-US" altLang="en-US" sz="2000" b="1">
                <a:solidFill>
                  <a:srgbClr val="D9D417"/>
                </a:solidFill>
              </a:rPr>
              <a:t>Gas-air torch</a:t>
            </a:r>
            <a:r>
              <a:rPr lang="en-US" altLang="en-US" sz="2000" b="1"/>
              <a:t> </a:t>
            </a:r>
          </a:p>
          <a:p>
            <a:pPr marL="609600" indent="-609600">
              <a:buClr>
                <a:srgbClr val="D9D417"/>
              </a:buClr>
              <a:buFont typeface="Wingdings" panose="05000000000000000000" pitchFamily="2" charset="2"/>
              <a:buChar char="ü"/>
            </a:pPr>
            <a:r>
              <a:rPr lang="en-US" altLang="en-US" sz="2000" b="1">
                <a:solidFill>
                  <a:srgbClr val="99CCFF"/>
                </a:solidFill>
              </a:rPr>
              <a:t>Melts conventional noble metal alloys (melting temp &lt;1000</a:t>
            </a:r>
            <a:r>
              <a:rPr lang="en-US" altLang="en-US" sz="2000" b="1">
                <a:solidFill>
                  <a:srgbClr val="99CCFF"/>
                </a:solidFill>
                <a:sym typeface="Symbol" panose="05050102010706020507" pitchFamily="18" charset="2"/>
              </a:rPr>
              <a:t></a:t>
            </a:r>
            <a:r>
              <a:rPr lang="en-US" altLang="en-US" sz="2000" b="1">
                <a:solidFill>
                  <a:srgbClr val="99CCFF"/>
                </a:solidFill>
              </a:rPr>
              <a:t>C). </a:t>
            </a:r>
          </a:p>
          <a:p>
            <a:pPr marL="609600" indent="-609600">
              <a:buClr>
                <a:srgbClr val="D9D417"/>
              </a:buClr>
              <a:buFont typeface="Wingdings" panose="05000000000000000000" pitchFamily="2" charset="2"/>
              <a:buChar char="ü"/>
            </a:pPr>
            <a:endParaRPr lang="en-US" altLang="en-US" sz="2000" b="1">
              <a:solidFill>
                <a:srgbClr val="99CCFF"/>
              </a:solidFill>
            </a:endParaRPr>
          </a:p>
          <a:p>
            <a:pPr marL="609600" indent="-609600">
              <a:buClr>
                <a:srgbClr val="D9D417"/>
              </a:buClr>
              <a:buFont typeface="Wingdings" panose="05000000000000000000" pitchFamily="2" charset="2"/>
              <a:buChar char="ü"/>
            </a:pPr>
            <a:r>
              <a:rPr lang="en-US" altLang="en-US" sz="2000" b="1">
                <a:solidFill>
                  <a:srgbClr val="99CCFF"/>
                </a:solidFill>
              </a:rPr>
              <a:t>2 separate tubes connected to a single jet nozzle </a:t>
            </a:r>
          </a:p>
        </p:txBody>
      </p:sp>
      <p:pic>
        <p:nvPicPr>
          <p:cNvPr id="113668" name="Picture 4" descr="12">
            <a:extLst>
              <a:ext uri="{FF2B5EF4-FFF2-40B4-BE49-F238E27FC236}">
                <a16:creationId xmlns:a16="http://schemas.microsoft.com/office/drawing/2014/main" id="{B4C5D10D-4EEF-6803-1839-53D9C2C072F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2756" t="3416" r="40552" b="58081"/>
          <a:stretch>
            <a:fillRect/>
          </a:stretch>
        </p:blipFill>
        <p:spPr>
          <a:xfrm>
            <a:off x="7175500" y="2124076"/>
            <a:ext cx="2305050" cy="1724025"/>
          </a:xfrm>
          <a:noFill/>
          <a:ln w="38100">
            <a:solidFill>
              <a:srgbClr val="FF0000"/>
            </a:solidFill>
            <a:miter lim="800000"/>
            <a:headEnd/>
            <a:tailEnd/>
          </a:ln>
        </p:spPr>
      </p:pic>
      <p:pic>
        <p:nvPicPr>
          <p:cNvPr id="113669" name="Picture 5" descr="12">
            <a:extLst>
              <a:ext uri="{FF2B5EF4-FFF2-40B4-BE49-F238E27FC236}">
                <a16:creationId xmlns:a16="http://schemas.microsoft.com/office/drawing/2014/main" id="{D817553E-F885-DF36-FAFC-40F60069FE2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l="62149" t="3416" r="5455" b="58081"/>
          <a:stretch>
            <a:fillRect/>
          </a:stretch>
        </p:blipFill>
        <p:spPr>
          <a:xfrm>
            <a:off x="7246939" y="4340226"/>
            <a:ext cx="2378075" cy="1781175"/>
          </a:xfrm>
          <a:noFill/>
          <a:ln w="38100">
            <a:solidFill>
              <a:srgbClr val="FF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F892362-E7D7-B813-A4D8-4860A7C1A9DD}"/>
              </a:ext>
            </a:extLst>
          </p:cNvPr>
          <p:cNvSpPr>
            <a:spLocks noGrp="1" noChangeArrowheads="1"/>
          </p:cNvSpPr>
          <p:nvPr>
            <p:ph type="title"/>
          </p:nvPr>
        </p:nvSpPr>
        <p:spPr/>
        <p:txBody>
          <a:bodyPr/>
          <a:lstStyle/>
          <a:p>
            <a:r>
              <a:rPr lang="en-US" altLang="en-US"/>
              <a:t>Gas oxygen torch</a:t>
            </a:r>
          </a:p>
        </p:txBody>
      </p:sp>
      <p:sp>
        <p:nvSpPr>
          <p:cNvPr id="115715" name="Rectangle 3">
            <a:extLst>
              <a:ext uri="{FF2B5EF4-FFF2-40B4-BE49-F238E27FC236}">
                <a16:creationId xmlns:a16="http://schemas.microsoft.com/office/drawing/2014/main" id="{23D6A58A-39A7-71AA-BBE9-B249E937B987}"/>
              </a:ext>
            </a:extLst>
          </p:cNvPr>
          <p:cNvSpPr>
            <a:spLocks noGrp="1" noChangeArrowheads="1"/>
          </p:cNvSpPr>
          <p:nvPr>
            <p:ph type="body" sz="half" idx="1"/>
          </p:nvPr>
        </p:nvSpPr>
        <p:spPr>
          <a:xfrm>
            <a:off x="2286000" y="1905000"/>
            <a:ext cx="4038600" cy="2743200"/>
          </a:xfrm>
        </p:spPr>
        <p:txBody>
          <a:bodyPr/>
          <a:lstStyle/>
          <a:p>
            <a:pPr>
              <a:buClr>
                <a:srgbClr val="D9D417"/>
              </a:buClr>
              <a:buFont typeface="Wingdings" panose="05000000000000000000" pitchFamily="2" charset="2"/>
              <a:buChar char="ü"/>
            </a:pPr>
            <a:r>
              <a:rPr lang="en-US" altLang="en-US" sz="2000" b="1"/>
              <a:t>  </a:t>
            </a:r>
            <a:r>
              <a:rPr lang="en-US" altLang="en-US" sz="2000" b="1">
                <a:solidFill>
                  <a:srgbClr val="99CCFF"/>
                </a:solidFill>
              </a:rPr>
              <a:t>Melts metal ceramic alloys of temp.1200</a:t>
            </a:r>
            <a:r>
              <a:rPr lang="en-US" altLang="en-US" sz="2000" b="1">
                <a:solidFill>
                  <a:srgbClr val="99CCFF"/>
                </a:solidFill>
                <a:sym typeface="Symbol" panose="05050102010706020507" pitchFamily="18" charset="2"/>
              </a:rPr>
              <a:t></a:t>
            </a:r>
            <a:r>
              <a:rPr lang="en-US" altLang="en-US" sz="2000" b="1">
                <a:solidFill>
                  <a:srgbClr val="99CCFF"/>
                </a:solidFill>
              </a:rPr>
              <a:t>C. and base metal alloys</a:t>
            </a:r>
          </a:p>
          <a:p>
            <a:pPr>
              <a:buClr>
                <a:srgbClr val="D9D417"/>
              </a:buClr>
              <a:buFont typeface="Wingdings" panose="05000000000000000000" pitchFamily="2" charset="2"/>
              <a:buNone/>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   Nozzle may have single orifice/multiorifice. </a:t>
            </a:r>
          </a:p>
        </p:txBody>
      </p:sp>
      <p:pic>
        <p:nvPicPr>
          <p:cNvPr id="115716" name="Picture 4" descr="12">
            <a:extLst>
              <a:ext uri="{FF2B5EF4-FFF2-40B4-BE49-F238E27FC236}">
                <a16:creationId xmlns:a16="http://schemas.microsoft.com/office/drawing/2014/main" id="{5F740454-1EDE-8D3A-296D-4DC33679919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2809" t="42838" r="40562" b="4993"/>
          <a:stretch>
            <a:fillRect/>
          </a:stretch>
        </p:blipFill>
        <p:spPr>
          <a:xfrm>
            <a:off x="7239000" y="2055813"/>
            <a:ext cx="2438400" cy="1816100"/>
          </a:xfrm>
          <a:noFill/>
          <a:ln w="38100">
            <a:solidFill>
              <a:srgbClr val="FF0000"/>
            </a:solidFill>
            <a:miter lim="800000"/>
            <a:headEnd/>
            <a:tailEnd/>
          </a:ln>
        </p:spPr>
      </p:pic>
      <p:pic>
        <p:nvPicPr>
          <p:cNvPr id="115717" name="Picture 5" descr="12">
            <a:extLst>
              <a:ext uri="{FF2B5EF4-FFF2-40B4-BE49-F238E27FC236}">
                <a16:creationId xmlns:a16="http://schemas.microsoft.com/office/drawing/2014/main" id="{0D41CB59-3F23-AF0B-E76D-7E94D62DBAB0}"/>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l="62135" t="42838" r="5505" b="4993"/>
          <a:stretch>
            <a:fillRect/>
          </a:stretch>
        </p:blipFill>
        <p:spPr>
          <a:xfrm>
            <a:off x="7239000" y="4189414"/>
            <a:ext cx="2438400" cy="2287587"/>
          </a:xfrm>
          <a:noFill/>
          <a:ln w="38100">
            <a:solidFill>
              <a:srgbClr val="FF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B154038-D2E0-094B-18C2-828CD8046A5D}"/>
              </a:ext>
            </a:extLst>
          </p:cNvPr>
          <p:cNvSpPr>
            <a:spLocks noGrp="1" noChangeArrowheads="1"/>
          </p:cNvSpPr>
          <p:nvPr>
            <p:ph type="ctrTitle"/>
          </p:nvPr>
        </p:nvSpPr>
        <p:spPr>
          <a:xfrm>
            <a:off x="2209800" y="381000"/>
            <a:ext cx="7772400" cy="914400"/>
          </a:xfrm>
        </p:spPr>
        <p:txBody>
          <a:bodyPr/>
          <a:lstStyle/>
          <a:p>
            <a:pPr eaLnBrk="1" hangingPunct="1"/>
            <a:r>
              <a:rPr lang="en-US" altLang="en-US" sz="3600" b="1">
                <a:solidFill>
                  <a:schemeClr val="tx1"/>
                </a:solidFill>
                <a:cs typeface="Times New Roman" panose="02020603050405020304" pitchFamily="18" charset="0"/>
              </a:rPr>
              <a:t>Specific learning Objectives </a:t>
            </a:r>
            <a:endParaRPr lang="en-US" altLang="en-US" sz="3600">
              <a:solidFill>
                <a:schemeClr val="tx1"/>
              </a:solidFill>
              <a:cs typeface="Times New Roman" panose="02020603050405020304" pitchFamily="18" charset="0"/>
            </a:endParaRPr>
          </a:p>
        </p:txBody>
      </p:sp>
      <p:sp>
        <p:nvSpPr>
          <p:cNvPr id="6147" name="Subtitle 1">
            <a:extLst>
              <a:ext uri="{FF2B5EF4-FFF2-40B4-BE49-F238E27FC236}">
                <a16:creationId xmlns:a16="http://schemas.microsoft.com/office/drawing/2014/main" id="{684887B7-E43E-5267-9DFE-3AA970175F2B}"/>
              </a:ext>
            </a:extLst>
          </p:cNvPr>
          <p:cNvSpPr>
            <a:spLocks noGrp="1" noChangeArrowheads="1"/>
          </p:cNvSpPr>
          <p:nvPr>
            <p:ph type="subTitle" idx="1"/>
          </p:nvPr>
        </p:nvSpPr>
        <p:spPr>
          <a:xfrm>
            <a:off x="2209800" y="1524000"/>
            <a:ext cx="7924800" cy="4724400"/>
          </a:xfrm>
        </p:spPr>
        <p:txBody>
          <a:bodyPr/>
          <a:lstStyle/>
          <a:p>
            <a:r>
              <a:rPr lang="en-US" altLang="en-US" sz="1800">
                <a:cs typeface="Times New Roman" panose="02020603050405020304" pitchFamily="18" charset="0"/>
              </a:rPr>
              <a:t>At the end of this presentation the learner is expected to know ;</a:t>
            </a:r>
            <a:endParaRPr lang="en-US" altLang="en-US" sz="1800"/>
          </a:p>
          <a:p>
            <a:endParaRPr lang="en-IN" altLang="en-US"/>
          </a:p>
        </p:txBody>
      </p:sp>
      <p:graphicFrame>
        <p:nvGraphicFramePr>
          <p:cNvPr id="6" name="Table 5">
            <a:extLst>
              <a:ext uri="{FF2B5EF4-FFF2-40B4-BE49-F238E27FC236}">
                <a16:creationId xmlns:a16="http://schemas.microsoft.com/office/drawing/2014/main" id="{22E42BCE-9E73-5CB8-75C5-9216EFF83BDD}"/>
              </a:ext>
            </a:extLst>
          </p:cNvPr>
          <p:cNvGraphicFramePr>
            <a:graphicFrameLocks noGrp="1"/>
          </p:cNvGraphicFramePr>
          <p:nvPr/>
        </p:nvGraphicFramePr>
        <p:xfrm>
          <a:off x="1905000" y="2514601"/>
          <a:ext cx="8305800" cy="4036091"/>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val="20000"/>
                    </a:ext>
                  </a:extLst>
                </a:gridCol>
                <a:gridCol w="4276160">
                  <a:extLst>
                    <a:ext uri="{9D8B030D-6E8A-4147-A177-3AD203B41FA5}">
                      <a16:colId xmlns:a16="http://schemas.microsoft.com/office/drawing/2014/main" val="20001"/>
                    </a:ext>
                  </a:extLst>
                </a:gridCol>
                <a:gridCol w="1439853">
                  <a:extLst>
                    <a:ext uri="{9D8B030D-6E8A-4147-A177-3AD203B41FA5}">
                      <a16:colId xmlns:a16="http://schemas.microsoft.com/office/drawing/2014/main"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 steps in casting, casting defects</a:t>
                      </a:r>
                    </a:p>
                    <a:p>
                      <a:endParaRPr lang="en-US" sz="1800" dirty="0"/>
                    </a:p>
                  </a:txBody>
                  <a:tcPr marT="45727" marB="45727"/>
                </a:tc>
                <a:tc>
                  <a:txBody>
                    <a:bodyPr/>
                    <a:lstStyle/>
                    <a:p>
                      <a:r>
                        <a:rPr lang="en-US" sz="1400" dirty="0"/>
                        <a:t>Cognitive</a:t>
                      </a:r>
                    </a:p>
                  </a:txBody>
                  <a:tcPr marL="68580" marR="68580" marT="34255" marB="34255"/>
                </a:tc>
                <a:tc>
                  <a:txBody>
                    <a:bodyPr/>
                    <a:lstStyle/>
                    <a:p>
                      <a:r>
                        <a:rPr lang="en-US" sz="1400" dirty="0"/>
                        <a:t>Must know </a:t>
                      </a:r>
                    </a:p>
                  </a:txBody>
                  <a:tcPr marL="68580" marR="68580" marT="34255" marB="34255"/>
                </a:tc>
                <a:extLst>
                  <a:ext uri="{0D108BD9-81ED-4DB2-BD59-A6C34878D82A}">
                    <a16:rowId xmlns:a16="http://schemas.microsoft.com/office/drawing/2014/main" val="10001"/>
                  </a:ext>
                </a:extLst>
              </a:tr>
              <a:tr h="687986">
                <a:tc>
                  <a:txBody>
                    <a:bodyPr/>
                    <a:lstStyle/>
                    <a:p>
                      <a:pPr eaLnBrk="1" hangingPunct="1"/>
                      <a:r>
                        <a:rPr lang="en-US" altLang="en-US" sz="1800" dirty="0">
                          <a:latin typeface="Times New Roman" pitchFamily="18" charset="0"/>
                          <a:cs typeface="Times New Roman" pitchFamily="18" charset="0"/>
                        </a:rPr>
                        <a:t>Definitions, porosity</a:t>
                      </a:r>
                      <a:endParaRPr lang="en-US" sz="1800" dirty="0"/>
                    </a:p>
                  </a:txBody>
                  <a:tcPr marT="45727" marB="45727"/>
                </a:tc>
                <a:tc>
                  <a:txBody>
                    <a:bodyPr/>
                    <a:lstStyle/>
                    <a:p>
                      <a:r>
                        <a:rPr lang="en-US" sz="1400" dirty="0"/>
                        <a:t>Psychomotor</a:t>
                      </a:r>
                    </a:p>
                  </a:txBody>
                  <a:tcPr marL="68580" marR="68580" marT="34255" marB="34255"/>
                </a:tc>
                <a:tc>
                  <a:txBody>
                    <a:bodyPr/>
                    <a:lstStyle/>
                    <a:p>
                      <a:r>
                        <a:rPr lang="en-US" sz="1400" dirty="0"/>
                        <a:t>Nice to know </a:t>
                      </a:r>
                    </a:p>
                  </a:txBody>
                  <a:tcPr marL="68580" marR="68580" marT="34255" marB="34255"/>
                </a:tc>
                <a:extLst>
                  <a:ext uri="{0D108BD9-81ED-4DB2-BD59-A6C34878D82A}">
                    <a16:rowId xmlns:a16="http://schemas.microsoft.com/office/drawing/2014/main" val="10002"/>
                  </a:ext>
                </a:extLst>
              </a:tr>
              <a:tr h="9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Die materials, recent advances in casting</a:t>
                      </a:r>
                    </a:p>
                    <a:p>
                      <a:endParaRPr lang="en-US" sz="1800" dirty="0"/>
                    </a:p>
                  </a:txBody>
                  <a:tcPr marT="45727" marB="45727"/>
                </a:tc>
                <a:tc>
                  <a:txBody>
                    <a:bodyPr/>
                    <a:lstStyle/>
                    <a:p>
                      <a:r>
                        <a:rPr lang="en-US" sz="1400" dirty="0"/>
                        <a:t>Affective </a:t>
                      </a:r>
                    </a:p>
                  </a:txBody>
                  <a:tcPr marL="68580" marR="68580" marT="34255" marB="34255"/>
                </a:tc>
                <a:tc>
                  <a:txBody>
                    <a:bodyPr/>
                    <a:lstStyle/>
                    <a:p>
                      <a:r>
                        <a:rPr lang="en-US" sz="1400" dirty="0"/>
                        <a:t>Desire to know </a:t>
                      </a:r>
                    </a:p>
                  </a:txBody>
                  <a:tcPr marL="68580" marR="68580" marT="34255" marB="34255"/>
                </a:tc>
                <a:extLst>
                  <a:ext uri="{0D108BD9-81ED-4DB2-BD59-A6C34878D82A}">
                    <a16:rowId xmlns:a16="http://schemas.microsoft.com/office/drawing/2014/main" val="10003"/>
                  </a:ext>
                </a:extLst>
              </a:tr>
              <a:tr h="935695">
                <a:tc>
                  <a:txBody>
                    <a:bodyPr/>
                    <a:lstStyle/>
                    <a:p>
                      <a:endParaRPr lang="en-US" sz="1800" dirty="0"/>
                    </a:p>
                  </a:txBody>
                  <a:tcPr marT="45727" marB="45727"/>
                </a:tc>
                <a:tc>
                  <a:txBody>
                    <a:bodyPr/>
                    <a:lstStyle/>
                    <a:p>
                      <a:endParaRPr lang="en-US" sz="1800" dirty="0"/>
                    </a:p>
                  </a:txBody>
                  <a:tcPr marT="45727" marB="45727"/>
                </a:tc>
                <a:tc>
                  <a:txBody>
                    <a:bodyPr/>
                    <a:lstStyle/>
                    <a:p>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127A235-645D-DC9A-79B8-40AA2E8E4F25}"/>
              </a:ext>
            </a:extLst>
          </p:cNvPr>
          <p:cNvSpPr>
            <a:spLocks noGrp="1" noChangeArrowheads="1"/>
          </p:cNvSpPr>
          <p:nvPr>
            <p:ph type="title"/>
          </p:nvPr>
        </p:nvSpPr>
        <p:spPr>
          <a:xfrm>
            <a:off x="2057400" y="609600"/>
            <a:ext cx="8229600" cy="1143000"/>
          </a:xfrm>
        </p:spPr>
        <p:txBody>
          <a:bodyPr/>
          <a:lstStyle/>
          <a:p>
            <a:r>
              <a:rPr lang="en-US" altLang="en-US"/>
              <a:t>Hydrogen - oxygen Generator</a:t>
            </a:r>
          </a:p>
        </p:txBody>
      </p:sp>
      <p:sp>
        <p:nvSpPr>
          <p:cNvPr id="117763" name="Rectangle 3">
            <a:extLst>
              <a:ext uri="{FF2B5EF4-FFF2-40B4-BE49-F238E27FC236}">
                <a16:creationId xmlns:a16="http://schemas.microsoft.com/office/drawing/2014/main" id="{66720998-8802-8587-981C-A8D443F30A7D}"/>
              </a:ext>
            </a:extLst>
          </p:cNvPr>
          <p:cNvSpPr>
            <a:spLocks noGrp="1" noChangeArrowheads="1"/>
          </p:cNvSpPr>
          <p:nvPr>
            <p:ph type="body" idx="1"/>
          </p:nvPr>
        </p:nvSpPr>
        <p:spPr>
          <a:xfrm>
            <a:off x="2438400" y="2667000"/>
            <a:ext cx="7924800" cy="1828800"/>
          </a:xfrm>
        </p:spPr>
        <p:txBody>
          <a:bodyPr/>
          <a:lstStyle/>
          <a:p>
            <a:pPr marL="609600" indent="-609600">
              <a:buClr>
                <a:srgbClr val="D9D417"/>
              </a:buClr>
              <a:buFont typeface="Wingdings" panose="05000000000000000000" pitchFamily="2" charset="2"/>
              <a:buChar char="ü"/>
            </a:pPr>
            <a:r>
              <a:rPr lang="en-US" altLang="en-US" sz="2000" b="1"/>
              <a:t> </a:t>
            </a:r>
            <a:r>
              <a:rPr lang="en-US" altLang="en-US" sz="2000" b="1">
                <a:solidFill>
                  <a:srgbClr val="99CCFF"/>
                </a:solidFill>
              </a:rPr>
              <a:t>Electrolytic cell- to produce hydrogen and oxygen by electrolyses of water </a:t>
            </a:r>
          </a:p>
          <a:p>
            <a:pPr marL="609600" indent="-609600">
              <a:buClr>
                <a:srgbClr val="D9D417"/>
              </a:buClr>
              <a:buFont typeface="Wingdings" panose="05000000000000000000" pitchFamily="2" charset="2"/>
              <a:buChar char="ü"/>
            </a:pPr>
            <a:endParaRPr lang="en-US" altLang="en-US" sz="2000" b="1">
              <a:solidFill>
                <a:srgbClr val="99CCFF"/>
              </a:solidFill>
            </a:endParaRPr>
          </a:p>
          <a:p>
            <a:pPr marL="609600" indent="-609600">
              <a:buClr>
                <a:srgbClr val="D9D417"/>
              </a:buClr>
              <a:buFont typeface="Wingdings" panose="05000000000000000000" pitchFamily="2" charset="2"/>
              <a:buChar char="ü"/>
            </a:pPr>
            <a:r>
              <a:rPr lang="en-US" altLang="en-US" sz="2000" b="1">
                <a:solidFill>
                  <a:srgbClr val="99CCFF"/>
                </a:solidFill>
              </a:rPr>
              <a:t> Temperature of flame altered and adjusted by passing H2 &amp; O2 through a liquid called a gas atomizer.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propane_torch_melting_copper">
            <a:extLst>
              <a:ext uri="{FF2B5EF4-FFF2-40B4-BE49-F238E27FC236}">
                <a16:creationId xmlns:a16="http://schemas.microsoft.com/office/drawing/2014/main" id="{218CE678-A274-CBFE-9D58-4CF14BF53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52426"/>
            <a:ext cx="25717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2">
            <a:extLst>
              <a:ext uri="{FF2B5EF4-FFF2-40B4-BE49-F238E27FC236}">
                <a16:creationId xmlns:a16="http://schemas.microsoft.com/office/drawing/2014/main" id="{83299510-A604-9D41-F23E-4FF2A283CA2D}"/>
              </a:ext>
            </a:extLst>
          </p:cNvPr>
          <p:cNvSpPr>
            <a:spLocks noGrp="1" noChangeArrowheads="1"/>
          </p:cNvSpPr>
          <p:nvPr>
            <p:ph type="title"/>
          </p:nvPr>
        </p:nvSpPr>
        <p:spPr>
          <a:xfrm>
            <a:off x="1905000" y="381000"/>
            <a:ext cx="7772400" cy="1143000"/>
          </a:xfrm>
        </p:spPr>
        <p:txBody>
          <a:bodyPr/>
          <a:lstStyle/>
          <a:p>
            <a:r>
              <a:rPr lang="en-US" altLang="en-US"/>
              <a:t>Zones</a:t>
            </a:r>
          </a:p>
        </p:txBody>
      </p:sp>
      <p:sp>
        <p:nvSpPr>
          <p:cNvPr id="119812" name="Rectangle 3">
            <a:extLst>
              <a:ext uri="{FF2B5EF4-FFF2-40B4-BE49-F238E27FC236}">
                <a16:creationId xmlns:a16="http://schemas.microsoft.com/office/drawing/2014/main" id="{1EF0ED32-56C3-B0A8-C6F3-6051A2D6C220}"/>
              </a:ext>
            </a:extLst>
          </p:cNvPr>
          <p:cNvSpPr>
            <a:spLocks noGrp="1" noChangeArrowheads="1"/>
          </p:cNvSpPr>
          <p:nvPr>
            <p:ph type="body" idx="1"/>
          </p:nvPr>
        </p:nvSpPr>
        <p:spPr>
          <a:xfrm>
            <a:off x="2057400" y="2590800"/>
            <a:ext cx="4800600" cy="3505200"/>
          </a:xfrm>
        </p:spPr>
        <p:txBody>
          <a:bodyPr/>
          <a:lstStyle/>
          <a:p>
            <a:pPr>
              <a:lnSpc>
                <a:spcPct val="80000"/>
              </a:lnSpc>
              <a:buClr>
                <a:srgbClr val="D9D417"/>
              </a:buClr>
              <a:buFont typeface="Wingdings" panose="05000000000000000000" pitchFamily="2" charset="2"/>
              <a:buChar char="ü"/>
            </a:pPr>
            <a:r>
              <a:rPr lang="en-US" altLang="en-US" sz="2000" b="1">
                <a:solidFill>
                  <a:srgbClr val="D9D417"/>
                </a:solidFill>
              </a:rPr>
              <a:t>Zone 1</a:t>
            </a:r>
            <a:r>
              <a:rPr lang="en-US" altLang="en-US" sz="2000" b="1">
                <a:solidFill>
                  <a:srgbClr val="99CCFF"/>
                </a:solidFill>
              </a:rPr>
              <a:t> - Colorless cone</a:t>
            </a:r>
          </a:p>
          <a:p>
            <a:pPr>
              <a:lnSpc>
                <a:spcPct val="80000"/>
              </a:lnSpc>
              <a:buClr>
                <a:srgbClr val="D9D417"/>
              </a:buClr>
              <a:buFont typeface="Wingdings" panose="05000000000000000000" pitchFamily="2" charset="2"/>
              <a:buNone/>
            </a:pPr>
            <a:r>
              <a:rPr lang="en-US" altLang="en-US" sz="2000" b="1">
                <a:solidFill>
                  <a:srgbClr val="99CCFF"/>
                </a:solidFill>
              </a:rPr>
              <a:t>                -mixture of gas and air. No heat is present </a:t>
            </a:r>
          </a:p>
          <a:p>
            <a:pPr>
              <a:lnSpc>
                <a:spcPct val="80000"/>
              </a:lnSpc>
              <a:buClr>
                <a:srgbClr val="D9D417"/>
              </a:buClr>
              <a:buFont typeface="Wingdings" panose="05000000000000000000" pitchFamily="2" charset="2"/>
              <a:buChar char="ü"/>
            </a:pPr>
            <a:r>
              <a:rPr lang="en-US" altLang="en-US" sz="2000" b="1">
                <a:solidFill>
                  <a:srgbClr val="D9D417"/>
                </a:solidFill>
              </a:rPr>
              <a:t>Zone 2</a:t>
            </a:r>
            <a:r>
              <a:rPr lang="en-US" altLang="en-US" sz="2000" b="1">
                <a:solidFill>
                  <a:srgbClr val="99CCFF"/>
                </a:solidFill>
              </a:rPr>
              <a:t> - Combustion zone – green  </a:t>
            </a:r>
          </a:p>
          <a:p>
            <a:pPr>
              <a:lnSpc>
                <a:spcPct val="80000"/>
              </a:lnSpc>
              <a:buClr>
                <a:srgbClr val="D9D417"/>
              </a:buClr>
              <a:buFont typeface="Wingdings" panose="05000000000000000000" pitchFamily="2" charset="2"/>
              <a:buNone/>
            </a:pPr>
            <a:r>
              <a:rPr lang="en-US" altLang="en-US" sz="2000" b="1">
                <a:solidFill>
                  <a:srgbClr val="99CCFF"/>
                </a:solidFill>
              </a:rPr>
              <a:t>                 - partially burnt.should be kept away from metal during fusing.</a:t>
            </a:r>
          </a:p>
          <a:p>
            <a:pPr>
              <a:lnSpc>
                <a:spcPct val="80000"/>
              </a:lnSpc>
              <a:buClr>
                <a:srgbClr val="D9D417"/>
              </a:buClr>
              <a:buFont typeface="Wingdings" panose="05000000000000000000" pitchFamily="2" charset="2"/>
              <a:buChar char="ü"/>
            </a:pPr>
            <a:r>
              <a:rPr lang="en-US" altLang="en-US" sz="2000" b="1">
                <a:solidFill>
                  <a:srgbClr val="D9D417"/>
                </a:solidFill>
              </a:rPr>
              <a:t>Zone 3</a:t>
            </a:r>
            <a:r>
              <a:rPr lang="en-US" altLang="en-US" sz="2000" b="1">
                <a:solidFill>
                  <a:srgbClr val="99CCFF"/>
                </a:solidFill>
              </a:rPr>
              <a:t> - Reducing zone – dimly blue.</a:t>
            </a:r>
          </a:p>
          <a:p>
            <a:pPr>
              <a:lnSpc>
                <a:spcPct val="80000"/>
              </a:lnSpc>
              <a:buClr>
                <a:srgbClr val="D9D417"/>
              </a:buClr>
              <a:buFont typeface="Wingdings" panose="05000000000000000000" pitchFamily="2" charset="2"/>
              <a:buNone/>
            </a:pPr>
            <a:r>
              <a:rPr lang="en-US" altLang="en-US" sz="2000" b="1">
                <a:solidFill>
                  <a:srgbClr val="99CCFF"/>
                </a:solidFill>
              </a:rPr>
              <a:t>                 - hottest part of flame. should be in contact with metal. </a:t>
            </a:r>
          </a:p>
          <a:p>
            <a:pPr>
              <a:lnSpc>
                <a:spcPct val="80000"/>
              </a:lnSpc>
              <a:buClr>
                <a:srgbClr val="D9D417"/>
              </a:buClr>
              <a:buFont typeface="Wingdings" panose="05000000000000000000" pitchFamily="2" charset="2"/>
              <a:buChar char="ü"/>
            </a:pPr>
            <a:r>
              <a:rPr lang="en-US" altLang="en-US" sz="2000" b="1">
                <a:solidFill>
                  <a:srgbClr val="D9D417"/>
                </a:solidFill>
              </a:rPr>
              <a:t>Zone 4</a:t>
            </a:r>
            <a:r>
              <a:rPr lang="en-US" altLang="en-US" sz="2000" b="1">
                <a:solidFill>
                  <a:srgbClr val="99CCFF"/>
                </a:solidFill>
              </a:rPr>
              <a:t> - oxidizing zone – the combustion occurs with oxygen in air.  </a:t>
            </a:r>
          </a:p>
          <a:p>
            <a:pPr>
              <a:lnSpc>
                <a:spcPct val="80000"/>
              </a:lnSpc>
              <a:buClr>
                <a:srgbClr val="D9D417"/>
              </a:buClr>
              <a:buFont typeface="Wingdings" panose="05000000000000000000" pitchFamily="2" charset="2"/>
              <a:buNone/>
            </a:pPr>
            <a:endParaRPr lang="en-US" altLang="en-US" sz="2000" b="1">
              <a:solidFill>
                <a:srgbClr val="99CCFF"/>
              </a:solidFill>
            </a:endParaRPr>
          </a:p>
        </p:txBody>
      </p:sp>
      <p:pic>
        <p:nvPicPr>
          <p:cNvPr id="119813" name="Picture 5" descr="flame">
            <a:extLst>
              <a:ext uri="{FF2B5EF4-FFF2-40B4-BE49-F238E27FC236}">
                <a16:creationId xmlns:a16="http://schemas.microsoft.com/office/drawing/2014/main" id="{89DAE23B-3240-66A8-4F3B-A2A508F19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1" y="2590800"/>
            <a:ext cx="3336925" cy="3733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38117194-09AE-38B0-0196-54F683F01424}"/>
              </a:ext>
            </a:extLst>
          </p:cNvPr>
          <p:cNvSpPr>
            <a:spLocks noGrp="1" noChangeArrowheads="1"/>
          </p:cNvSpPr>
          <p:nvPr>
            <p:ph type="title"/>
          </p:nvPr>
        </p:nvSpPr>
        <p:spPr/>
        <p:txBody>
          <a:bodyPr/>
          <a:lstStyle/>
          <a:p>
            <a:r>
              <a:rPr lang="en-US" altLang="en-US"/>
              <a:t>Molten alloy</a:t>
            </a:r>
          </a:p>
        </p:txBody>
      </p:sp>
      <p:sp>
        <p:nvSpPr>
          <p:cNvPr id="121859" name="Rectangle 3">
            <a:extLst>
              <a:ext uri="{FF2B5EF4-FFF2-40B4-BE49-F238E27FC236}">
                <a16:creationId xmlns:a16="http://schemas.microsoft.com/office/drawing/2014/main" id="{C8E1F689-E5D5-187F-FC79-D46C76793C06}"/>
              </a:ext>
            </a:extLst>
          </p:cNvPr>
          <p:cNvSpPr>
            <a:spLocks noGrp="1" noChangeArrowheads="1"/>
          </p:cNvSpPr>
          <p:nvPr>
            <p:ph type="body" idx="1"/>
          </p:nvPr>
        </p:nvSpPr>
        <p:spPr>
          <a:xfrm>
            <a:off x="2667000" y="2209800"/>
            <a:ext cx="7467600" cy="3352800"/>
          </a:xfrm>
        </p:spPr>
        <p:txBody>
          <a:bodyPr/>
          <a:lstStyle/>
          <a:p>
            <a:pPr>
              <a:lnSpc>
                <a:spcPct val="80000"/>
              </a:lnSpc>
              <a:buFontTx/>
              <a:buNone/>
            </a:pPr>
            <a:r>
              <a:rPr lang="en-US" altLang="en-US" sz="2000" b="1">
                <a:solidFill>
                  <a:srgbClr val="D9D417"/>
                </a:solidFill>
              </a:rPr>
              <a:t>Low fusing gold alloy</a:t>
            </a:r>
            <a:r>
              <a:rPr lang="en-US" altLang="en-US" sz="2000" b="1"/>
              <a:t> </a:t>
            </a:r>
          </a:p>
          <a:p>
            <a:pPr>
              <a:lnSpc>
                <a:spcPct val="80000"/>
              </a:lnSpc>
              <a:buClr>
                <a:srgbClr val="D9D417"/>
              </a:buClr>
              <a:buFont typeface="Wingdings" panose="05000000000000000000" pitchFamily="2" charset="2"/>
              <a:buChar char="ü"/>
            </a:pPr>
            <a:r>
              <a:rPr lang="en-US" altLang="en-US" sz="2000" b="1">
                <a:solidFill>
                  <a:srgbClr val="99CCFF"/>
                </a:solidFill>
              </a:rPr>
              <a:t>Reducing flame –casting appears shiny and mirror like</a:t>
            </a:r>
          </a:p>
          <a:p>
            <a:pPr>
              <a:lnSpc>
                <a:spcPct val="80000"/>
              </a:lnSpc>
              <a:buClr>
                <a:srgbClr val="D9D417"/>
              </a:buClr>
              <a:buFont typeface="Wingdings" panose="05000000000000000000" pitchFamily="2" charset="2"/>
              <a:buChar char="ü"/>
            </a:pPr>
            <a:r>
              <a:rPr lang="en-US" altLang="en-US" sz="2000" b="1">
                <a:solidFill>
                  <a:srgbClr val="99CCFF"/>
                </a:solidFill>
              </a:rPr>
              <a:t>Oxidising flame-Cloudy and dull film</a:t>
            </a:r>
          </a:p>
          <a:p>
            <a:pPr>
              <a:lnSpc>
                <a:spcPct val="80000"/>
              </a:lnSpc>
              <a:buClr>
                <a:srgbClr val="D9D417"/>
              </a:buClr>
              <a:buFont typeface="Wingdings" panose="05000000000000000000" pitchFamily="2" charset="2"/>
              <a:buChar char="ü"/>
            </a:pPr>
            <a:r>
              <a:rPr lang="en-US" altLang="en-US" sz="2000" b="1">
                <a:solidFill>
                  <a:srgbClr val="99CCFF"/>
                </a:solidFill>
              </a:rPr>
              <a:t>At proper temp. – light orange, tends to spin and follow the flame(38-66</a:t>
            </a:r>
            <a:r>
              <a:rPr lang="en-US" altLang="en-US" sz="2000" b="1">
                <a:solidFill>
                  <a:srgbClr val="99CCFF"/>
                </a:solidFill>
                <a:sym typeface="Symbol" panose="05050102010706020507" pitchFamily="18" charset="2"/>
              </a:rPr>
              <a:t></a:t>
            </a:r>
            <a:r>
              <a:rPr lang="en-US" altLang="en-US" sz="2000" b="1">
                <a:solidFill>
                  <a:srgbClr val="99CCFF"/>
                </a:solidFill>
              </a:rPr>
              <a:t>C above liquidus temp)</a:t>
            </a:r>
          </a:p>
          <a:p>
            <a:pPr>
              <a:lnSpc>
                <a:spcPct val="80000"/>
              </a:lnSpc>
              <a:buClr>
                <a:srgbClr val="D9D417"/>
              </a:buClr>
              <a:buFont typeface="Wingdings" panose="05000000000000000000" pitchFamily="2" charset="2"/>
              <a:buNone/>
            </a:pPr>
            <a:r>
              <a:rPr lang="en-US" altLang="en-US" sz="2000" b="1">
                <a:solidFill>
                  <a:srgbClr val="D9D417"/>
                </a:solidFill>
              </a:rPr>
              <a:t>High fusing gold alloy</a:t>
            </a:r>
          </a:p>
          <a:p>
            <a:pPr>
              <a:lnSpc>
                <a:spcPct val="80000"/>
              </a:lnSpc>
              <a:buClr>
                <a:srgbClr val="D9D417"/>
              </a:buClr>
              <a:buFont typeface="Wingdings" panose="05000000000000000000" pitchFamily="2" charset="2"/>
              <a:buNone/>
            </a:pPr>
            <a:r>
              <a:rPr lang="en-US" altLang="en-US" sz="2000" b="1">
                <a:solidFill>
                  <a:srgbClr val="99CCFF"/>
                </a:solidFill>
              </a:rPr>
              <a:t>           -appear white hot, almost vaporous state</a:t>
            </a:r>
          </a:p>
          <a:p>
            <a:pPr>
              <a:lnSpc>
                <a:spcPct val="80000"/>
              </a:lnSpc>
              <a:buClr>
                <a:srgbClr val="D9D417"/>
              </a:buClr>
              <a:buFont typeface="Wingdings" panose="05000000000000000000" pitchFamily="2" charset="2"/>
              <a:buNone/>
            </a:pPr>
            <a:endParaRPr lang="en-US" altLang="en-US" sz="2000" b="1">
              <a:solidFill>
                <a:srgbClr val="99CCFF"/>
              </a:solidFill>
            </a:endParaRPr>
          </a:p>
          <a:p>
            <a:pPr>
              <a:lnSpc>
                <a:spcPct val="80000"/>
              </a:lnSpc>
              <a:buClr>
                <a:srgbClr val="D9D417"/>
              </a:buClr>
              <a:buFont typeface="Wingdings" panose="05000000000000000000" pitchFamily="2" charset="2"/>
              <a:buNone/>
            </a:pPr>
            <a:r>
              <a:rPr lang="en-US" altLang="en-US" sz="2000" b="1">
                <a:solidFill>
                  <a:srgbClr val="D9D417"/>
                </a:solidFill>
              </a:rPr>
              <a:t>Nickel chromium alloy</a:t>
            </a:r>
          </a:p>
          <a:p>
            <a:pPr>
              <a:lnSpc>
                <a:spcPct val="80000"/>
              </a:lnSpc>
              <a:buClr>
                <a:srgbClr val="D9D417"/>
              </a:buClr>
              <a:buFont typeface="Wingdings" panose="05000000000000000000" pitchFamily="2" charset="2"/>
              <a:buNone/>
            </a:pPr>
            <a:r>
              <a:rPr lang="en-US" altLang="en-US" sz="2000" b="1">
                <a:solidFill>
                  <a:srgbClr val="99CCFF"/>
                </a:solidFill>
              </a:rPr>
              <a:t>          -corner rounded over , not allowed to pool (overheating)</a:t>
            </a:r>
          </a:p>
          <a:p>
            <a:pPr>
              <a:lnSpc>
                <a:spcPct val="80000"/>
              </a:lnSpc>
              <a:buClr>
                <a:srgbClr val="D9D417"/>
              </a:buClr>
              <a:buFont typeface="Wingdings" panose="05000000000000000000" pitchFamily="2" charset="2"/>
              <a:buNone/>
            </a:pPr>
            <a:r>
              <a:rPr lang="en-US" altLang="en-US" sz="2000" b="1">
                <a:solidFill>
                  <a:srgbClr val="99CCFF"/>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E56519E-4A98-AAF9-00D0-254B45FFFFA0}"/>
              </a:ext>
            </a:extLst>
          </p:cNvPr>
          <p:cNvSpPr>
            <a:spLocks noGrp="1" noChangeArrowheads="1"/>
          </p:cNvSpPr>
          <p:nvPr>
            <p:ph type="title"/>
          </p:nvPr>
        </p:nvSpPr>
        <p:spPr/>
        <p:txBody>
          <a:bodyPr/>
          <a:lstStyle/>
          <a:p>
            <a:r>
              <a:rPr lang="en-US" altLang="en-US" sz="3600"/>
              <a:t>Torch melted spring wound Centrifugal casting machine  </a:t>
            </a:r>
          </a:p>
        </p:txBody>
      </p:sp>
      <p:sp>
        <p:nvSpPr>
          <p:cNvPr id="123907" name="Text Box 4">
            <a:extLst>
              <a:ext uri="{FF2B5EF4-FFF2-40B4-BE49-F238E27FC236}">
                <a16:creationId xmlns:a16="http://schemas.microsoft.com/office/drawing/2014/main" id="{C6BC4F85-E1FF-E7A4-0F57-3F524653183B}"/>
              </a:ext>
            </a:extLst>
          </p:cNvPr>
          <p:cNvSpPr txBox="1">
            <a:spLocks noChangeArrowheads="1"/>
          </p:cNvSpPr>
          <p:nvPr/>
        </p:nvSpPr>
        <p:spPr bwMode="auto">
          <a:xfrm>
            <a:off x="2819400" y="1905000"/>
            <a:ext cx="7010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spcAft>
                <a:spcPct val="0"/>
              </a:spcAft>
              <a:buClr>
                <a:srgbClr val="D9D417"/>
              </a:buClr>
              <a:buFont typeface="Wingdings" panose="05000000000000000000" pitchFamily="2" charset="2"/>
              <a:buChar char="ü"/>
            </a:pPr>
            <a:r>
              <a:rPr lang="en-US" altLang="en-US" sz="2000" b="1">
                <a:solidFill>
                  <a:srgbClr val="99CCFF"/>
                </a:solidFill>
              </a:rPr>
              <a:t>Spring wound – 2-5 turns</a:t>
            </a:r>
          </a:p>
          <a:p>
            <a:pPr fontAlgn="base">
              <a:spcAft>
                <a:spcPct val="0"/>
              </a:spcAft>
              <a:buClr>
                <a:srgbClr val="D9D417"/>
              </a:buClr>
              <a:buFont typeface="Wingdings" panose="05000000000000000000" pitchFamily="2" charset="2"/>
              <a:buChar char="ü"/>
            </a:pPr>
            <a:r>
              <a:rPr lang="en-US" altLang="en-US" sz="2000" b="1">
                <a:solidFill>
                  <a:srgbClr val="99CCFF"/>
                </a:solidFill>
              </a:rPr>
              <a:t>Glazed ceramic crucible</a:t>
            </a:r>
          </a:p>
          <a:p>
            <a:pPr fontAlgn="base">
              <a:spcAft>
                <a:spcPct val="0"/>
              </a:spcAft>
              <a:buClr>
                <a:srgbClr val="D9D417"/>
              </a:buClr>
              <a:buFont typeface="Wingdings" panose="05000000000000000000" pitchFamily="2" charset="2"/>
              <a:buChar char="ü"/>
            </a:pPr>
            <a:r>
              <a:rPr lang="en-US" altLang="en-US" sz="2000" b="1">
                <a:solidFill>
                  <a:srgbClr val="99CCFF"/>
                </a:solidFill>
              </a:rPr>
              <a:t>Broken arm - rotational speed    </a:t>
            </a:r>
          </a:p>
          <a:p>
            <a:pPr fontAlgn="base">
              <a:spcAft>
                <a:spcPct val="0"/>
              </a:spcAft>
              <a:buClr>
                <a:srgbClr val="D9D417"/>
              </a:buClr>
              <a:buFont typeface="Wingdings" panose="05000000000000000000" pitchFamily="2" charset="2"/>
              <a:buChar char="ü"/>
            </a:pPr>
            <a:r>
              <a:rPr lang="en-US" altLang="en-US" sz="2000" b="1">
                <a:solidFill>
                  <a:srgbClr val="99CCFF"/>
                </a:solidFill>
              </a:rPr>
              <a:t>Hydrostatic pressure gradient  - 30 – 40 psi (0.21 to 0.28 Mpa) at the tip of the casting – Temp gradient.              </a:t>
            </a:r>
          </a:p>
        </p:txBody>
      </p:sp>
      <p:pic>
        <p:nvPicPr>
          <p:cNvPr id="123908" name="Picture 5" descr="centri b&amp;w">
            <a:extLst>
              <a:ext uri="{FF2B5EF4-FFF2-40B4-BE49-F238E27FC236}">
                <a16:creationId xmlns:a16="http://schemas.microsoft.com/office/drawing/2014/main" id="{A523DBA0-A25F-3360-2182-94F2E1C6C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62400"/>
            <a:ext cx="3657600" cy="2362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3909" name="Picture 7" descr="Centrifico Casting machine">
            <a:extLst>
              <a:ext uri="{FF2B5EF4-FFF2-40B4-BE49-F238E27FC236}">
                <a16:creationId xmlns:a16="http://schemas.microsoft.com/office/drawing/2014/main" id="{24F88B69-F0DD-E639-359A-2608CBF8F72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971800" y="3975100"/>
            <a:ext cx="2819400" cy="2349500"/>
          </a:xfrm>
          <a:noFill/>
          <a:ln w="38100">
            <a:solidFill>
              <a:srgbClr val="FF0000"/>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F13FCA0B-EABF-1354-2335-E1D260A0A025}"/>
              </a:ext>
            </a:extLst>
          </p:cNvPr>
          <p:cNvSpPr>
            <a:spLocks noGrp="1" noChangeArrowheads="1"/>
          </p:cNvSpPr>
          <p:nvPr>
            <p:ph type="title"/>
          </p:nvPr>
        </p:nvSpPr>
        <p:spPr/>
        <p:txBody>
          <a:bodyPr/>
          <a:lstStyle/>
          <a:p>
            <a:r>
              <a:rPr lang="en-US" altLang="en-US" sz="4000"/>
              <a:t>Spring wound Electric resistance heated casting machine</a:t>
            </a:r>
          </a:p>
        </p:txBody>
      </p:sp>
      <p:sp>
        <p:nvSpPr>
          <p:cNvPr id="125955" name="Rectangle 3">
            <a:extLst>
              <a:ext uri="{FF2B5EF4-FFF2-40B4-BE49-F238E27FC236}">
                <a16:creationId xmlns:a16="http://schemas.microsoft.com/office/drawing/2014/main" id="{800298FB-8879-CDF4-D877-27B1D3640313}"/>
              </a:ext>
            </a:extLst>
          </p:cNvPr>
          <p:cNvSpPr>
            <a:spLocks noGrp="1" noChangeArrowheads="1"/>
          </p:cNvSpPr>
          <p:nvPr>
            <p:ph type="body" idx="1"/>
          </p:nvPr>
        </p:nvSpPr>
        <p:spPr>
          <a:xfrm>
            <a:off x="1828800" y="2057400"/>
            <a:ext cx="5943600" cy="4114800"/>
          </a:xfrm>
        </p:spPr>
        <p:txBody>
          <a:bodyPr/>
          <a:lstStyle/>
          <a:p>
            <a:pPr marL="609600" indent="-609600">
              <a:lnSpc>
                <a:spcPct val="80000"/>
              </a:lnSpc>
              <a:buClr>
                <a:srgbClr val="00FF00"/>
              </a:buClr>
              <a:buFont typeface="Wingdings" panose="05000000000000000000" pitchFamily="2" charset="2"/>
              <a:buChar char="$"/>
            </a:pPr>
            <a:r>
              <a:rPr lang="en-US" altLang="en-US" sz="2000" b="1"/>
              <a:t>Electrical current is passed through a resistance heating element which causes melting of the alloy in the crucible.</a:t>
            </a:r>
            <a:r>
              <a:rPr lang="en-US" altLang="en-US" sz="2000"/>
              <a:t> </a:t>
            </a:r>
            <a:endParaRPr lang="en-US" altLang="en-US" sz="2000" b="1">
              <a:solidFill>
                <a:srgbClr val="99CCFF"/>
              </a:solidFill>
            </a:endParaRPr>
          </a:p>
          <a:p>
            <a:pPr marL="609600" indent="-609600">
              <a:lnSpc>
                <a:spcPct val="80000"/>
              </a:lnSpc>
              <a:buClr>
                <a:srgbClr val="00FF00"/>
              </a:buClr>
              <a:buFont typeface="Wingdings" panose="05000000000000000000" pitchFamily="2" charset="2"/>
              <a:buChar char="$"/>
            </a:pPr>
            <a:r>
              <a:rPr lang="en-US" altLang="en-US" sz="2000" b="1">
                <a:solidFill>
                  <a:srgbClr val="99CCFF"/>
                </a:solidFill>
              </a:rPr>
              <a:t>Melts ceramic alloys in graphite crucible </a:t>
            </a:r>
          </a:p>
          <a:p>
            <a:pPr marL="609600" indent="-609600">
              <a:lnSpc>
                <a:spcPct val="80000"/>
              </a:lnSpc>
              <a:buClr>
                <a:srgbClr val="00FF00"/>
              </a:buClr>
              <a:buFont typeface="Wingdings" panose="05000000000000000000" pitchFamily="2" charset="2"/>
              <a:buChar char="$"/>
            </a:pPr>
            <a:r>
              <a:rPr lang="en-US" altLang="en-US" sz="2000" b="1">
                <a:solidFill>
                  <a:srgbClr val="99FF99"/>
                </a:solidFill>
              </a:rPr>
              <a:t>Better temperature control &amp; convenient  </a:t>
            </a:r>
          </a:p>
          <a:p>
            <a:pPr marL="609600" indent="-609600">
              <a:lnSpc>
                <a:spcPct val="80000"/>
              </a:lnSpc>
              <a:buClr>
                <a:srgbClr val="00FF00"/>
              </a:buClr>
              <a:buFont typeface="Wingdings" panose="05000000000000000000" pitchFamily="2" charset="2"/>
              <a:buChar char="$"/>
            </a:pPr>
            <a:r>
              <a:rPr lang="en-US" altLang="en-US" sz="2000" b="1">
                <a:solidFill>
                  <a:srgbClr val="99FF99"/>
                </a:solidFill>
              </a:rPr>
              <a:t>Prevents over heating </a:t>
            </a:r>
          </a:p>
          <a:p>
            <a:pPr marL="609600" indent="-609600">
              <a:lnSpc>
                <a:spcPct val="80000"/>
              </a:lnSpc>
              <a:buClr>
                <a:srgbClr val="00FF00"/>
              </a:buClr>
              <a:buFont typeface="Wingdings" panose="05000000000000000000" pitchFamily="2" charset="2"/>
              <a:buChar char="$"/>
            </a:pPr>
            <a:r>
              <a:rPr lang="en-US" altLang="en-US" sz="2000" b="1">
                <a:solidFill>
                  <a:srgbClr val="99FF99"/>
                </a:solidFill>
              </a:rPr>
              <a:t>Oxidises the metal ceramic alloys on overheating</a:t>
            </a:r>
          </a:p>
          <a:p>
            <a:pPr marL="609600" indent="-609600">
              <a:lnSpc>
                <a:spcPct val="80000"/>
              </a:lnSpc>
              <a:buClr>
                <a:srgbClr val="00FF00"/>
              </a:buClr>
              <a:buFont typeface="Wingdings" panose="05000000000000000000" pitchFamily="2" charset="2"/>
              <a:buChar char="$"/>
            </a:pPr>
            <a:r>
              <a:rPr lang="en-US" altLang="en-US" sz="2000" b="1">
                <a:solidFill>
                  <a:srgbClr val="99FF99"/>
                </a:solidFill>
              </a:rPr>
              <a:t>Crucible is against the casting ring - metal button remain molten slightly longer- complete solidification.</a:t>
            </a:r>
          </a:p>
          <a:p>
            <a:pPr marL="609600" indent="-609600">
              <a:lnSpc>
                <a:spcPct val="80000"/>
              </a:lnSpc>
              <a:buClr>
                <a:srgbClr val="00FF00"/>
              </a:buClr>
              <a:buFont typeface="Wingdings" panose="05000000000000000000" pitchFamily="2" charset="2"/>
              <a:buChar char="$"/>
            </a:pPr>
            <a:r>
              <a:rPr lang="en-US" altLang="en-US" sz="2000" b="1">
                <a:solidFill>
                  <a:srgbClr val="99CCFF"/>
                </a:solidFill>
              </a:rPr>
              <a:t>Carbon crucible not used with palladium alloys (melting temperature </a:t>
            </a:r>
            <a:r>
              <a:rPr lang="en-US" altLang="en-US" sz="2000" b="1">
                <a:solidFill>
                  <a:srgbClr val="99CCFF"/>
                </a:solidFill>
                <a:sym typeface="Symbol" panose="05050102010706020507" pitchFamily="18" charset="2"/>
              </a:rPr>
              <a:t></a:t>
            </a:r>
            <a:r>
              <a:rPr lang="en-US" altLang="en-US" sz="2000" b="1">
                <a:solidFill>
                  <a:srgbClr val="99CCFF"/>
                </a:solidFill>
              </a:rPr>
              <a:t> 1504</a:t>
            </a:r>
            <a:r>
              <a:rPr lang="en-US" altLang="en-US" sz="2000" b="1">
                <a:solidFill>
                  <a:srgbClr val="99CCFF"/>
                </a:solidFill>
                <a:sym typeface="Symbol" panose="05050102010706020507" pitchFamily="18" charset="2"/>
              </a:rPr>
              <a:t></a:t>
            </a:r>
            <a:r>
              <a:rPr lang="en-US" altLang="en-US" sz="2000" b="1">
                <a:solidFill>
                  <a:srgbClr val="99CCFF"/>
                </a:solidFill>
              </a:rPr>
              <a:t>C )</a:t>
            </a:r>
            <a:endParaRPr lang="en-US" altLang="en-US" sz="2000" b="1"/>
          </a:p>
          <a:p>
            <a:pPr marL="609600" indent="-609600">
              <a:lnSpc>
                <a:spcPct val="80000"/>
              </a:lnSpc>
              <a:buClr>
                <a:srgbClr val="00FF00"/>
              </a:buClr>
              <a:buFont typeface="Wingdings" panose="05000000000000000000" pitchFamily="2" charset="2"/>
              <a:buChar char="$"/>
            </a:pPr>
            <a:endParaRPr lang="en-US" altLang="en-US" sz="2000" b="1">
              <a:solidFill>
                <a:srgbClr val="99CCFF"/>
              </a:solidFill>
            </a:endParaRPr>
          </a:p>
        </p:txBody>
      </p:sp>
      <p:pic>
        <p:nvPicPr>
          <p:cNvPr id="125956" name="Picture 4" descr="2">
            <a:extLst>
              <a:ext uri="{FF2B5EF4-FFF2-40B4-BE49-F238E27FC236}">
                <a16:creationId xmlns:a16="http://schemas.microsoft.com/office/drawing/2014/main" id="{62780C73-2DAE-413C-B6C0-73618DDC6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2057400"/>
            <a:ext cx="2887663" cy="2971800"/>
          </a:xfrm>
          <a:prstGeom prst="rect">
            <a:avLst/>
          </a:prstGeom>
          <a:solidFill>
            <a:srgbClr val="FFFF00"/>
          </a:solidFill>
          <a:ln w="38100">
            <a:solidFill>
              <a:srgbClr val="FF0000"/>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004C06F6-5A68-64CC-EF8F-483B6CE1C843}"/>
              </a:ext>
            </a:extLst>
          </p:cNvPr>
          <p:cNvSpPr>
            <a:spLocks noGrp="1" noChangeArrowheads="1"/>
          </p:cNvSpPr>
          <p:nvPr>
            <p:ph type="title"/>
          </p:nvPr>
        </p:nvSpPr>
        <p:spPr>
          <a:xfrm>
            <a:off x="1981200" y="381000"/>
            <a:ext cx="8229600" cy="1143000"/>
          </a:xfrm>
        </p:spPr>
        <p:txBody>
          <a:bodyPr/>
          <a:lstStyle/>
          <a:p>
            <a:r>
              <a:rPr lang="en-US" altLang="en-US"/>
              <a:t>Direct current arc melting machine</a:t>
            </a:r>
          </a:p>
        </p:txBody>
      </p:sp>
      <p:sp>
        <p:nvSpPr>
          <p:cNvPr id="128003" name="Rectangle 3">
            <a:extLst>
              <a:ext uri="{FF2B5EF4-FFF2-40B4-BE49-F238E27FC236}">
                <a16:creationId xmlns:a16="http://schemas.microsoft.com/office/drawing/2014/main" id="{74B19E93-C7AA-79FC-EF18-C60EB2F16159}"/>
              </a:ext>
            </a:extLst>
          </p:cNvPr>
          <p:cNvSpPr>
            <a:spLocks noGrp="1" noChangeArrowheads="1"/>
          </p:cNvSpPr>
          <p:nvPr>
            <p:ph type="body" idx="1"/>
          </p:nvPr>
        </p:nvSpPr>
        <p:spPr>
          <a:xfrm>
            <a:off x="2133600" y="2819400"/>
            <a:ext cx="8229600" cy="1981200"/>
          </a:xfrm>
        </p:spPr>
        <p:txBody>
          <a:bodyPr/>
          <a:lstStyle/>
          <a:p>
            <a:pPr marL="609600" indent="-609600">
              <a:lnSpc>
                <a:spcPct val="80000"/>
              </a:lnSpc>
              <a:buClr>
                <a:srgbClr val="D9D417"/>
              </a:buClr>
              <a:buFont typeface="Wingdings" panose="05000000000000000000" pitchFamily="2" charset="2"/>
              <a:buChar char="ü"/>
            </a:pPr>
            <a:r>
              <a:rPr lang="en-US" altLang="en-US" sz="2000" b="1">
                <a:solidFill>
                  <a:srgbClr val="99FF99"/>
                </a:solidFill>
              </a:rPr>
              <a:t>An Electrical arc is created at the end of two electrodes – alloy and cooled tungsten electrode</a:t>
            </a:r>
          </a:p>
          <a:p>
            <a:pPr marL="609600" indent="-609600">
              <a:lnSpc>
                <a:spcPct val="80000"/>
              </a:lnSpc>
              <a:buClr>
                <a:srgbClr val="D9D417"/>
              </a:buClr>
              <a:buFont typeface="Wingdings" panose="05000000000000000000" pitchFamily="2" charset="2"/>
              <a:buChar char="ü"/>
            </a:pPr>
            <a:r>
              <a:rPr lang="en-US" altLang="en-US" sz="2000" b="1">
                <a:solidFill>
                  <a:srgbClr val="99CCFF"/>
                </a:solidFill>
              </a:rPr>
              <a:t>Melts higher fusing alloys – temp within the arc exceeds 4000</a:t>
            </a:r>
            <a:r>
              <a:rPr lang="en-US" altLang="en-US" sz="2000" b="1">
                <a:solidFill>
                  <a:srgbClr val="99CCFF"/>
                </a:solidFill>
                <a:sym typeface="Symbol" panose="05050102010706020507" pitchFamily="18" charset="2"/>
              </a:rPr>
              <a:t>C</a:t>
            </a:r>
            <a:r>
              <a:rPr lang="en-US" altLang="en-US" sz="2000" b="1">
                <a:solidFill>
                  <a:srgbClr val="99CCFF"/>
                </a:solidFill>
              </a:rPr>
              <a:t> </a:t>
            </a:r>
          </a:p>
          <a:p>
            <a:pPr marL="609600" indent="-609600">
              <a:lnSpc>
                <a:spcPct val="80000"/>
              </a:lnSpc>
              <a:buClr>
                <a:srgbClr val="D9D417"/>
              </a:buClr>
              <a:buFont typeface="Wingdings" panose="05000000000000000000" pitchFamily="2" charset="2"/>
              <a:buChar char="ü"/>
            </a:pPr>
            <a:r>
              <a:rPr lang="en-US" altLang="en-US" sz="2000" b="1">
                <a:solidFill>
                  <a:srgbClr val="99CCFF"/>
                </a:solidFill>
              </a:rPr>
              <a:t>Current is selected according to which alloy is being melted </a:t>
            </a:r>
          </a:p>
          <a:p>
            <a:pPr marL="609600" indent="-609600">
              <a:lnSpc>
                <a:spcPct val="80000"/>
              </a:lnSpc>
              <a:buClr>
                <a:srgbClr val="D9D417"/>
              </a:buClr>
              <a:buFont typeface="Wingdings" panose="05000000000000000000" pitchFamily="2" charset="2"/>
              <a:buChar char="ü"/>
            </a:pPr>
            <a:r>
              <a:rPr lang="en-US" altLang="en-US" sz="2000" b="1">
                <a:solidFill>
                  <a:srgbClr val="99CCFF"/>
                </a:solidFill>
              </a:rPr>
              <a:t> Electrodes - attached both to negative &amp;positive terminal.( placed about 5cm apart.) </a:t>
            </a:r>
          </a:p>
          <a:p>
            <a:pPr marL="609600" indent="-609600">
              <a:lnSpc>
                <a:spcPct val="80000"/>
              </a:lnSpc>
              <a:buClr>
                <a:srgbClr val="D9D417"/>
              </a:buClr>
              <a:buFont typeface="Wingdings" panose="05000000000000000000" pitchFamily="2" charset="2"/>
              <a:buChar char="ü"/>
            </a:pPr>
            <a:r>
              <a:rPr lang="en-US" altLang="en-US" sz="2000" b="1">
                <a:solidFill>
                  <a:srgbClr val="99CCFF"/>
                </a:solidFill>
              </a:rPr>
              <a:t>High risk of over heating of alloy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2E4F32D-58B0-4468-222F-106D244F58AA}"/>
              </a:ext>
            </a:extLst>
          </p:cNvPr>
          <p:cNvSpPr>
            <a:spLocks noGrp="1" noChangeArrowheads="1"/>
          </p:cNvSpPr>
          <p:nvPr>
            <p:ph type="title"/>
          </p:nvPr>
        </p:nvSpPr>
        <p:spPr/>
        <p:txBody>
          <a:bodyPr/>
          <a:lstStyle/>
          <a:p>
            <a:r>
              <a:rPr lang="en-US" altLang="en-US"/>
              <a:t>Induction casting</a:t>
            </a:r>
          </a:p>
        </p:txBody>
      </p:sp>
      <p:sp>
        <p:nvSpPr>
          <p:cNvPr id="130051" name="Rectangle 3">
            <a:extLst>
              <a:ext uri="{FF2B5EF4-FFF2-40B4-BE49-F238E27FC236}">
                <a16:creationId xmlns:a16="http://schemas.microsoft.com/office/drawing/2014/main" id="{4CAA5BC4-659A-F8FC-8D11-525FD453FF05}"/>
              </a:ext>
            </a:extLst>
          </p:cNvPr>
          <p:cNvSpPr>
            <a:spLocks noGrp="1" noChangeArrowheads="1"/>
          </p:cNvSpPr>
          <p:nvPr>
            <p:ph type="body" sz="half" idx="1"/>
          </p:nvPr>
        </p:nvSpPr>
        <p:spPr>
          <a:xfrm>
            <a:off x="1828800" y="2209800"/>
            <a:ext cx="5638800" cy="4038600"/>
          </a:xfrm>
        </p:spPr>
        <p:txBody>
          <a:bodyPr/>
          <a:lstStyle/>
          <a:p>
            <a:pPr marL="609600" indent="-609600">
              <a:lnSpc>
                <a:spcPct val="80000"/>
              </a:lnSpc>
              <a:buClr>
                <a:srgbClr val="D9D417"/>
              </a:buClr>
              <a:buFont typeface="Wingdings" panose="05000000000000000000" pitchFamily="2" charset="2"/>
              <a:buChar char="ü"/>
            </a:pPr>
            <a:r>
              <a:rPr lang="en-US" altLang="en-US" sz="2000" b="1">
                <a:solidFill>
                  <a:srgbClr val="99CCFF"/>
                </a:solidFill>
              </a:rPr>
              <a:t>Melts base metal alloys of high melting temp.</a:t>
            </a:r>
          </a:p>
          <a:p>
            <a:pPr marL="609600" indent="-609600">
              <a:lnSpc>
                <a:spcPct val="80000"/>
              </a:lnSpc>
              <a:buClr>
                <a:srgbClr val="D9D417"/>
              </a:buClr>
              <a:buFont typeface="Wingdings" panose="05000000000000000000" pitchFamily="2" charset="2"/>
              <a:buChar char="ü"/>
            </a:pPr>
            <a:endParaRPr lang="en-US" altLang="en-US" sz="2000" b="1">
              <a:solidFill>
                <a:srgbClr val="99CCFF"/>
              </a:solidFill>
            </a:endParaRPr>
          </a:p>
          <a:p>
            <a:pPr marL="609600" indent="-609600">
              <a:lnSpc>
                <a:spcPct val="80000"/>
              </a:lnSpc>
              <a:buClr>
                <a:srgbClr val="D9D417"/>
              </a:buClr>
              <a:buFont typeface="Wingdings" panose="05000000000000000000" pitchFamily="2" charset="2"/>
              <a:buChar char="ü"/>
            </a:pPr>
            <a:r>
              <a:rPr lang="en-US" altLang="en-US" sz="2000" b="1">
                <a:solidFill>
                  <a:srgbClr val="FF99CC"/>
                </a:solidFill>
              </a:rPr>
              <a:t>The alloy is melted by an induction field that develops within a crucible surrounded by water cooled metal tubing.</a:t>
            </a:r>
          </a:p>
          <a:p>
            <a:pPr marL="609600" indent="-609600">
              <a:lnSpc>
                <a:spcPct val="80000"/>
              </a:lnSpc>
              <a:buClr>
                <a:srgbClr val="D9D417"/>
              </a:buClr>
              <a:buFont typeface="Wingdings" panose="05000000000000000000" pitchFamily="2" charset="2"/>
              <a:buChar char="ü"/>
            </a:pPr>
            <a:endParaRPr lang="en-US" altLang="en-US" sz="2000" b="1">
              <a:solidFill>
                <a:srgbClr val="FF99CC"/>
              </a:solidFill>
            </a:endParaRPr>
          </a:p>
          <a:p>
            <a:pPr marL="609600" indent="-609600">
              <a:lnSpc>
                <a:spcPct val="80000"/>
              </a:lnSpc>
              <a:buClr>
                <a:srgbClr val="D9D417"/>
              </a:buClr>
              <a:buFont typeface="Wingdings" panose="05000000000000000000" pitchFamily="2" charset="2"/>
              <a:buChar char="ü"/>
            </a:pPr>
            <a:r>
              <a:rPr lang="en-US" altLang="en-US" sz="2000" b="1">
                <a:solidFill>
                  <a:srgbClr val="FF99CC"/>
                </a:solidFill>
              </a:rPr>
              <a:t>The furnace consists of a transformer in which alternating current flows through the primary winding coil – variable magnetic field</a:t>
            </a:r>
          </a:p>
          <a:p>
            <a:pPr marL="609600" indent="-609600">
              <a:lnSpc>
                <a:spcPct val="80000"/>
              </a:lnSpc>
              <a:buClr>
                <a:srgbClr val="D9D417"/>
              </a:buClr>
              <a:buFont typeface="Wingdings" panose="05000000000000000000" pitchFamily="2" charset="2"/>
              <a:buChar char="ü"/>
            </a:pPr>
            <a:endParaRPr lang="en-US" altLang="en-US" sz="2000" b="1">
              <a:solidFill>
                <a:srgbClr val="FF99CC"/>
              </a:solidFill>
            </a:endParaRPr>
          </a:p>
          <a:p>
            <a:pPr marL="609600" indent="-609600">
              <a:lnSpc>
                <a:spcPct val="80000"/>
              </a:lnSpc>
              <a:buClr>
                <a:srgbClr val="D9D417"/>
              </a:buClr>
              <a:buFont typeface="Wingdings" panose="05000000000000000000" pitchFamily="2" charset="2"/>
              <a:buChar char="ü"/>
            </a:pPr>
            <a:r>
              <a:rPr lang="en-US" altLang="en-US" sz="2000" b="1">
                <a:solidFill>
                  <a:srgbClr val="99CCFF"/>
                </a:solidFill>
              </a:rPr>
              <a:t> Consists of crucible with copper coil wound circularly. </a:t>
            </a:r>
          </a:p>
          <a:p>
            <a:pPr marL="609600" indent="-609600">
              <a:lnSpc>
                <a:spcPct val="80000"/>
              </a:lnSpc>
              <a:buClr>
                <a:srgbClr val="D9D417"/>
              </a:buClr>
              <a:buNone/>
            </a:pPr>
            <a:r>
              <a:rPr lang="en-US" altLang="en-US" sz="2000" b="1">
                <a:solidFill>
                  <a:srgbClr val="99CCFF"/>
                </a:solidFill>
              </a:rPr>
              <a:t>	</a:t>
            </a:r>
          </a:p>
        </p:txBody>
      </p:sp>
      <p:pic>
        <p:nvPicPr>
          <p:cNvPr id="130052" name="Picture 4" descr="high frequency dental casting machine for dental alloya,prec">
            <a:extLst>
              <a:ext uri="{FF2B5EF4-FFF2-40B4-BE49-F238E27FC236}">
                <a16:creationId xmlns:a16="http://schemas.microsoft.com/office/drawing/2014/main" id="{ACBA81DB-DD16-A38F-CB8A-05D9E524C94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96200" y="1739900"/>
            <a:ext cx="2565400" cy="3898900"/>
          </a:xfrm>
          <a:solidFill>
            <a:srgbClr val="FFFF00"/>
          </a:solidFill>
          <a:ln w="38100">
            <a:solidFill>
              <a:srgbClr val="FF000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5" descr="induc melting">
            <a:extLst>
              <a:ext uri="{FF2B5EF4-FFF2-40B4-BE49-F238E27FC236}">
                <a16:creationId xmlns:a16="http://schemas.microsoft.com/office/drawing/2014/main" id="{EE3E50B3-9EC0-D013-F306-B59764E17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57600"/>
            <a:ext cx="396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6" descr="induction melting s">
            <a:extLst>
              <a:ext uri="{FF2B5EF4-FFF2-40B4-BE49-F238E27FC236}">
                <a16:creationId xmlns:a16="http://schemas.microsoft.com/office/drawing/2014/main" id="{C67882FF-8194-A495-4E25-63C37D8C3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0"/>
            <a:ext cx="396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7" descr="pros induc melt">
            <a:extLst>
              <a:ext uri="{FF2B5EF4-FFF2-40B4-BE49-F238E27FC236}">
                <a16:creationId xmlns:a16="http://schemas.microsoft.com/office/drawing/2014/main" id="{44C4D644-B519-BA99-8EDC-F1D2894DC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a:extLst>
              <a:ext uri="{FF2B5EF4-FFF2-40B4-BE49-F238E27FC236}">
                <a16:creationId xmlns:a16="http://schemas.microsoft.com/office/drawing/2014/main" id="{76B7412C-CB1A-43EE-8624-A31860C75BF0}"/>
              </a:ext>
            </a:extLst>
          </p:cNvPr>
          <p:cNvSpPr>
            <a:spLocks noGrp="1" noChangeArrowheads="1"/>
          </p:cNvSpPr>
          <p:nvPr>
            <p:ph type="title"/>
          </p:nvPr>
        </p:nvSpPr>
        <p:spPr>
          <a:xfrm>
            <a:off x="2209800" y="838200"/>
            <a:ext cx="7772400" cy="685800"/>
          </a:xfrm>
        </p:spPr>
        <p:txBody>
          <a:bodyPr/>
          <a:lstStyle/>
          <a:p>
            <a:pPr algn="ctr"/>
            <a:r>
              <a:rPr lang="en-US" altLang="en-US" sz="3200"/>
              <a:t>Vacuum or Air Pressure assisted casting machine</a:t>
            </a:r>
          </a:p>
        </p:txBody>
      </p:sp>
      <p:pic>
        <p:nvPicPr>
          <p:cNvPr id="134147" name="Picture 5" descr="air pressure casting machine">
            <a:extLst>
              <a:ext uri="{FF2B5EF4-FFF2-40B4-BE49-F238E27FC236}">
                <a16:creationId xmlns:a16="http://schemas.microsoft.com/office/drawing/2014/main" id="{C96CDC63-4778-5D80-41DB-F12B66239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1828801"/>
            <a:ext cx="2517775" cy="43656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4148" name="Rectangle 6">
            <a:extLst>
              <a:ext uri="{FF2B5EF4-FFF2-40B4-BE49-F238E27FC236}">
                <a16:creationId xmlns:a16="http://schemas.microsoft.com/office/drawing/2014/main" id="{DA6E3C27-75E8-E7F8-7F45-47FA4BE757ED}"/>
              </a:ext>
            </a:extLst>
          </p:cNvPr>
          <p:cNvSpPr>
            <a:spLocks noChangeArrowheads="1"/>
          </p:cNvSpPr>
          <p:nvPr/>
        </p:nvSpPr>
        <p:spPr bwMode="auto">
          <a:xfrm>
            <a:off x="1905000" y="2590801"/>
            <a:ext cx="5715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
                <a:srgbClr val="99FF99"/>
              </a:buClr>
              <a:buFont typeface="Webdings" panose="05030102010509060703" pitchFamily="18" charset="2"/>
              <a:buChar char="%"/>
            </a:pPr>
            <a:r>
              <a:rPr lang="en-US" altLang="en-US" sz="2000">
                <a:solidFill>
                  <a:srgbClr val="FFFFCC"/>
                </a:solidFill>
              </a:rPr>
              <a:t> Alloy melted in the crucible hollow of the ring</a:t>
            </a:r>
          </a:p>
          <a:p>
            <a:pPr eaLnBrk="0" fontAlgn="base" hangingPunct="0">
              <a:spcBef>
                <a:spcPct val="0"/>
              </a:spcBef>
              <a:spcAft>
                <a:spcPct val="0"/>
              </a:spcAft>
              <a:buClr>
                <a:srgbClr val="99FF99"/>
              </a:buClr>
              <a:buFont typeface="Webdings" panose="05030102010509060703" pitchFamily="18" charset="2"/>
              <a:buChar char="%"/>
            </a:pPr>
            <a:r>
              <a:rPr lang="en-US" altLang="en-US" sz="2000">
                <a:solidFill>
                  <a:srgbClr val="00FFFF"/>
                </a:solidFill>
              </a:rPr>
              <a:t> Vacuum is applied at the base of the mold so that  the flow of the molten alloys is helped by a suction from the base</a:t>
            </a:r>
          </a:p>
          <a:p>
            <a:pPr eaLnBrk="0" fontAlgn="base" hangingPunct="0">
              <a:spcBef>
                <a:spcPct val="0"/>
              </a:spcBef>
              <a:spcAft>
                <a:spcPct val="0"/>
              </a:spcAft>
              <a:buClr>
                <a:srgbClr val="99FF99"/>
              </a:buClr>
              <a:buFont typeface="Webdings" panose="05030102010509060703" pitchFamily="18" charset="2"/>
              <a:buChar char="%"/>
            </a:pPr>
            <a:r>
              <a:rPr lang="en-US" altLang="en-US" sz="2000">
                <a:solidFill>
                  <a:srgbClr val="FFFFCC"/>
                </a:solidFill>
              </a:rPr>
              <a:t>Air tight piston – 10 – 15 psi (0.1 to 0.14 Mpa)</a:t>
            </a:r>
          </a:p>
          <a:p>
            <a:pPr eaLnBrk="0" fontAlgn="base" hangingPunct="0">
              <a:spcBef>
                <a:spcPct val="0"/>
              </a:spcBef>
              <a:spcAft>
                <a:spcPct val="0"/>
              </a:spcAft>
              <a:buClr>
                <a:srgbClr val="99FF99"/>
              </a:buClr>
              <a:buFont typeface="Webdings" panose="05030102010509060703" pitchFamily="18" charset="2"/>
              <a:buChar char="%"/>
            </a:pPr>
            <a:r>
              <a:rPr lang="en-US" altLang="en-US" sz="2000">
                <a:solidFill>
                  <a:srgbClr val="FFFFCC"/>
                </a:solidFill>
              </a:rPr>
              <a:t> No pressure gradient</a:t>
            </a:r>
          </a:p>
          <a:p>
            <a:pPr eaLnBrk="0" fontAlgn="base" hangingPunct="0">
              <a:spcBef>
                <a:spcPct val="0"/>
              </a:spcBef>
              <a:spcAft>
                <a:spcPct val="0"/>
              </a:spcAft>
              <a:buClr>
                <a:srgbClr val="99FF99"/>
              </a:buClr>
              <a:buFont typeface="Webdings" panose="05030102010509060703" pitchFamily="18" charset="2"/>
              <a:buChar char="%"/>
            </a:pPr>
            <a:r>
              <a:rPr lang="en-US" altLang="en-US" sz="2000">
                <a:solidFill>
                  <a:srgbClr val="FFFFCC"/>
                </a:solidFill>
              </a:rPr>
              <a:t> Heat transfer based  on the thickness of the casting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030A2577-9D2F-E072-2E17-BCBE74E9F142}"/>
              </a:ext>
            </a:extLst>
          </p:cNvPr>
          <p:cNvSpPr>
            <a:spLocks noGrp="1" noChangeArrowheads="1"/>
          </p:cNvSpPr>
          <p:nvPr>
            <p:ph type="title" idx="4294967295"/>
          </p:nvPr>
        </p:nvSpPr>
        <p:spPr/>
        <p:txBody>
          <a:bodyPr/>
          <a:lstStyle/>
          <a:p>
            <a:r>
              <a:rPr lang="en-US" altLang="en-US"/>
              <a:t>Crucibles</a:t>
            </a:r>
          </a:p>
        </p:txBody>
      </p:sp>
      <p:sp>
        <p:nvSpPr>
          <p:cNvPr id="136195" name="Rectangle 3">
            <a:extLst>
              <a:ext uri="{FF2B5EF4-FFF2-40B4-BE49-F238E27FC236}">
                <a16:creationId xmlns:a16="http://schemas.microsoft.com/office/drawing/2014/main" id="{7A193D57-FEE8-E208-DA7F-44A275411E07}"/>
              </a:ext>
            </a:extLst>
          </p:cNvPr>
          <p:cNvSpPr>
            <a:spLocks noGrp="1" noChangeArrowheads="1"/>
          </p:cNvSpPr>
          <p:nvPr>
            <p:ph type="body" sz="half" idx="4294967295"/>
          </p:nvPr>
        </p:nvSpPr>
        <p:spPr>
          <a:xfrm>
            <a:off x="2286000" y="3657600"/>
            <a:ext cx="4495800" cy="2743200"/>
          </a:xfrm>
        </p:spPr>
        <p:txBody>
          <a:bodyPr/>
          <a:lstStyle/>
          <a:p>
            <a:pPr>
              <a:lnSpc>
                <a:spcPct val="90000"/>
              </a:lnSpc>
              <a:buFontTx/>
              <a:buNone/>
            </a:pPr>
            <a:endParaRPr lang="en-US" altLang="en-US" sz="2000" b="1" u="sng">
              <a:solidFill>
                <a:srgbClr val="99CCFF"/>
              </a:solidFill>
            </a:endParaRPr>
          </a:p>
          <a:p>
            <a:pPr>
              <a:lnSpc>
                <a:spcPct val="90000"/>
              </a:lnSpc>
              <a:buClr>
                <a:srgbClr val="D9D417"/>
              </a:buClr>
              <a:buFont typeface="Wingdings" panose="05000000000000000000" pitchFamily="2" charset="2"/>
              <a:buChar char="ü"/>
            </a:pPr>
            <a:r>
              <a:rPr lang="en-US" altLang="en-US" sz="2000" b="1">
                <a:solidFill>
                  <a:srgbClr val="D9D417"/>
                </a:solidFill>
              </a:rPr>
              <a:t>Carbon crucibles</a:t>
            </a:r>
            <a:r>
              <a:rPr lang="en-US" altLang="en-US" sz="2000" b="1" u="sng">
                <a:solidFill>
                  <a:srgbClr val="99CCFF"/>
                </a:solidFill>
              </a:rPr>
              <a:t> </a:t>
            </a:r>
            <a:r>
              <a:rPr lang="en-US" altLang="en-US" sz="2000" b="1">
                <a:solidFill>
                  <a:srgbClr val="99CCFF"/>
                </a:solidFill>
              </a:rPr>
              <a:t>– for high noble crown and bridge  &amp; higher fusing gold-based metal ceramic alloys. </a:t>
            </a:r>
          </a:p>
          <a:p>
            <a:pPr>
              <a:lnSpc>
                <a:spcPct val="90000"/>
              </a:lnSpc>
              <a:buClr>
                <a:srgbClr val="D9D417"/>
              </a:buClr>
              <a:buFont typeface="Wingdings" panose="05000000000000000000" pitchFamily="2" charset="2"/>
              <a:buNone/>
            </a:pPr>
            <a:endParaRPr lang="en-US" altLang="en-US" sz="2000" b="1">
              <a:solidFill>
                <a:srgbClr val="99CCFF"/>
              </a:solidFill>
            </a:endParaRPr>
          </a:p>
          <a:p>
            <a:pPr>
              <a:lnSpc>
                <a:spcPct val="90000"/>
              </a:lnSpc>
              <a:buClr>
                <a:srgbClr val="D9D417"/>
              </a:buClr>
              <a:buFont typeface="Wingdings" panose="05000000000000000000" pitchFamily="2" charset="2"/>
              <a:buNone/>
            </a:pPr>
            <a:r>
              <a:rPr lang="en-US" altLang="en-US" sz="2000" b="1">
                <a:solidFill>
                  <a:srgbClr val="99CCFF"/>
                </a:solidFill>
              </a:rPr>
              <a:t>     Not  used with high pd /pd-Ag alloys  and with Ni-Cr/Co-Cr base metal alloys. </a:t>
            </a:r>
            <a:endParaRPr lang="en-US" altLang="en-US" sz="2000" b="1" u="sng">
              <a:solidFill>
                <a:srgbClr val="99CCFF"/>
              </a:solidFill>
            </a:endParaRPr>
          </a:p>
          <a:p>
            <a:pPr>
              <a:lnSpc>
                <a:spcPct val="90000"/>
              </a:lnSpc>
              <a:buClr>
                <a:srgbClr val="D9D417"/>
              </a:buClr>
              <a:buFont typeface="Wingdings" panose="05000000000000000000" pitchFamily="2" charset="2"/>
              <a:buNone/>
            </a:pPr>
            <a:endParaRPr lang="en-US" altLang="en-US" sz="2000" b="1">
              <a:solidFill>
                <a:srgbClr val="99CCFF"/>
              </a:solidFill>
            </a:endParaRPr>
          </a:p>
        </p:txBody>
      </p:sp>
      <p:pic>
        <p:nvPicPr>
          <p:cNvPr id="136196" name="Picture 5" descr="500CruciblesGraphite">
            <a:extLst>
              <a:ext uri="{FF2B5EF4-FFF2-40B4-BE49-F238E27FC236}">
                <a16:creationId xmlns:a16="http://schemas.microsoft.com/office/drawing/2014/main" id="{6926FE36-1A89-2D4B-FC2A-ACF605CBE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657601"/>
            <a:ext cx="2667000" cy="2619375"/>
          </a:xfrm>
          <a:prstGeom prst="rect">
            <a:avLst/>
          </a:prstGeom>
          <a:solidFill>
            <a:srgbClr val="FFFF00"/>
          </a:solidFill>
          <a:ln w="38100">
            <a:solidFill>
              <a:srgbClr val="FF0000"/>
            </a:solidFill>
            <a:miter lim="800000"/>
            <a:headEnd/>
            <a:tailEnd/>
          </a:ln>
        </p:spPr>
      </p:pic>
      <p:sp>
        <p:nvSpPr>
          <p:cNvPr id="136197" name="Rectangle 7">
            <a:extLst>
              <a:ext uri="{FF2B5EF4-FFF2-40B4-BE49-F238E27FC236}">
                <a16:creationId xmlns:a16="http://schemas.microsoft.com/office/drawing/2014/main" id="{B4E17056-2098-6952-5E44-04B2FD9DCB95}"/>
              </a:ext>
            </a:extLst>
          </p:cNvPr>
          <p:cNvSpPr>
            <a:spLocks noChangeArrowheads="1"/>
          </p:cNvSpPr>
          <p:nvPr/>
        </p:nvSpPr>
        <p:spPr bwMode="auto">
          <a:xfrm>
            <a:off x="1828800" y="2438400"/>
            <a:ext cx="8718550" cy="7112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00FFFF"/>
                </a:solidFill>
              </a:rPr>
              <a:t>GPT </a:t>
            </a:r>
            <a:r>
              <a:rPr lang="en-US" altLang="en-US" sz="2000" b="1">
                <a:solidFill>
                  <a:srgbClr val="FFFFCC"/>
                </a:solidFill>
              </a:rPr>
              <a:t>- A vessel / container made of any refractory material (as porcelain) used </a:t>
            </a:r>
          </a:p>
          <a:p>
            <a:pPr eaLnBrk="0" fontAlgn="base" hangingPunct="0">
              <a:spcBef>
                <a:spcPct val="0"/>
              </a:spcBef>
              <a:spcAft>
                <a:spcPct val="0"/>
              </a:spcAft>
              <a:buClrTx/>
              <a:buNone/>
            </a:pPr>
            <a:r>
              <a:rPr lang="en-US" altLang="en-US" sz="2000" b="1">
                <a:solidFill>
                  <a:srgbClr val="FFFFCC"/>
                </a:solidFill>
              </a:rPr>
              <a:t>for melting / calcining any substance that requires a high degree of heat.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94F2CD1C-B25E-DE6A-0341-2844E7C26074}"/>
              </a:ext>
            </a:extLst>
          </p:cNvPr>
          <p:cNvSpPr>
            <a:spLocks noChangeArrowheads="1"/>
          </p:cNvSpPr>
          <p:nvPr/>
        </p:nvSpPr>
        <p:spPr bwMode="auto">
          <a:xfrm>
            <a:off x="4191001" y="3276601"/>
            <a:ext cx="3922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pPr>
            <a:endParaRPr lang="en-US" altLang="en-US" sz="4000" b="1">
              <a:solidFill>
                <a:srgbClr val="FF99FF"/>
              </a:solidFill>
              <a:latin typeface="Monotype Corsiva" panose="03010101010201010101" pitchFamily="66" charset="0"/>
            </a:endParaRPr>
          </a:p>
        </p:txBody>
      </p:sp>
      <p:sp>
        <p:nvSpPr>
          <p:cNvPr id="7171" name="Rectangle 6">
            <a:extLst>
              <a:ext uri="{FF2B5EF4-FFF2-40B4-BE49-F238E27FC236}">
                <a16:creationId xmlns:a16="http://schemas.microsoft.com/office/drawing/2014/main" id="{2550EC9B-8E77-BC07-0FD4-3B710A9BBDF9}"/>
              </a:ext>
            </a:extLst>
          </p:cNvPr>
          <p:cNvSpPr>
            <a:spLocks noGrp="1" noChangeArrowheads="1"/>
          </p:cNvSpPr>
          <p:nvPr>
            <p:ph type="title"/>
          </p:nvPr>
        </p:nvSpPr>
        <p:spPr/>
        <p:txBody>
          <a:bodyPr/>
          <a:lstStyle/>
          <a:p>
            <a:pPr algn="ctr"/>
            <a:r>
              <a:rPr lang="en-US" altLang="en-US"/>
              <a:t>Contents.....</a:t>
            </a:r>
          </a:p>
        </p:txBody>
      </p:sp>
      <p:sp>
        <p:nvSpPr>
          <p:cNvPr id="7172" name="Rectangle 7">
            <a:extLst>
              <a:ext uri="{FF2B5EF4-FFF2-40B4-BE49-F238E27FC236}">
                <a16:creationId xmlns:a16="http://schemas.microsoft.com/office/drawing/2014/main" id="{370E10AE-2916-6ACD-F076-26B48756F58D}"/>
              </a:ext>
            </a:extLst>
          </p:cNvPr>
          <p:cNvSpPr>
            <a:spLocks noChangeArrowheads="1"/>
          </p:cNvSpPr>
          <p:nvPr/>
        </p:nvSpPr>
        <p:spPr bwMode="auto">
          <a:xfrm>
            <a:off x="1676400" y="1676401"/>
            <a:ext cx="4495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2400">
                <a:solidFill>
                  <a:srgbClr val="FFFFCC"/>
                </a:solidFill>
              </a:rPr>
              <a:t>Introduction</a:t>
            </a:r>
          </a:p>
          <a:p>
            <a:pPr eaLnBrk="0" fontAlgn="base" hangingPunct="0">
              <a:lnSpc>
                <a:spcPct val="150000"/>
              </a:lnSpc>
              <a:spcBef>
                <a:spcPct val="0"/>
              </a:spcBef>
              <a:spcAft>
                <a:spcPct val="0"/>
              </a:spcAft>
              <a:buClrTx/>
              <a:buBlip>
                <a:blip r:embed="rId3"/>
              </a:buBlip>
            </a:pPr>
            <a:r>
              <a:rPr lang="en-US" altLang="en-US" sz="2400">
                <a:solidFill>
                  <a:srgbClr val="FFFFCC"/>
                </a:solidFill>
              </a:rPr>
              <a:t>History</a:t>
            </a:r>
          </a:p>
          <a:p>
            <a:pPr eaLnBrk="0" fontAlgn="base" hangingPunct="0">
              <a:lnSpc>
                <a:spcPct val="150000"/>
              </a:lnSpc>
              <a:spcBef>
                <a:spcPct val="0"/>
              </a:spcBef>
              <a:spcAft>
                <a:spcPct val="0"/>
              </a:spcAft>
              <a:buClrTx/>
              <a:buBlip>
                <a:blip r:embed="rId3"/>
              </a:buBlip>
            </a:pPr>
            <a:r>
              <a:rPr lang="en-US" altLang="en-US" sz="2400">
                <a:solidFill>
                  <a:srgbClr val="FFFFCC"/>
                </a:solidFill>
              </a:rPr>
              <a:t>Glossary of Prosthodontic terms</a:t>
            </a:r>
          </a:p>
          <a:p>
            <a:pPr eaLnBrk="0" fontAlgn="base" hangingPunct="0">
              <a:lnSpc>
                <a:spcPct val="150000"/>
              </a:lnSpc>
              <a:spcBef>
                <a:spcPct val="0"/>
              </a:spcBef>
              <a:spcAft>
                <a:spcPct val="0"/>
              </a:spcAft>
              <a:buClrTx/>
              <a:buBlip>
                <a:blip r:embed="rId3"/>
              </a:buBlip>
            </a:pPr>
            <a:r>
              <a:rPr lang="en-US" altLang="en-US" sz="2400">
                <a:solidFill>
                  <a:srgbClr val="FFFFCC"/>
                </a:solidFill>
              </a:rPr>
              <a:t>Basic cavity designs</a:t>
            </a:r>
          </a:p>
          <a:p>
            <a:pPr eaLnBrk="0" fontAlgn="base" hangingPunct="0">
              <a:lnSpc>
                <a:spcPct val="150000"/>
              </a:lnSpc>
              <a:spcBef>
                <a:spcPct val="0"/>
              </a:spcBef>
              <a:spcAft>
                <a:spcPct val="0"/>
              </a:spcAft>
              <a:buClrTx/>
              <a:buBlip>
                <a:blip r:embed="rId3"/>
              </a:buBlip>
            </a:pPr>
            <a:r>
              <a:rPr lang="en-US" altLang="en-US" sz="2400">
                <a:solidFill>
                  <a:srgbClr val="FFFFCC"/>
                </a:solidFill>
              </a:rPr>
              <a:t>Die Materials</a:t>
            </a:r>
          </a:p>
          <a:p>
            <a:pPr eaLnBrk="0" fontAlgn="base" hangingPunct="0">
              <a:lnSpc>
                <a:spcPct val="150000"/>
              </a:lnSpc>
              <a:spcBef>
                <a:spcPct val="0"/>
              </a:spcBef>
              <a:spcAft>
                <a:spcPct val="0"/>
              </a:spcAft>
              <a:buClrTx/>
              <a:buBlip>
                <a:blip r:embed="rId3"/>
              </a:buBlip>
            </a:pPr>
            <a:r>
              <a:rPr lang="en-US" altLang="en-US" sz="2400">
                <a:solidFill>
                  <a:srgbClr val="FFFFCC"/>
                </a:solidFill>
              </a:rPr>
              <a:t>Wax Pattern</a:t>
            </a:r>
          </a:p>
          <a:p>
            <a:pPr eaLnBrk="0" fontAlgn="base" hangingPunct="0">
              <a:lnSpc>
                <a:spcPct val="150000"/>
              </a:lnSpc>
              <a:spcBef>
                <a:spcPct val="0"/>
              </a:spcBef>
              <a:spcAft>
                <a:spcPct val="0"/>
              </a:spcAft>
              <a:buClrTx/>
              <a:buBlip>
                <a:blip r:embed="rId3"/>
              </a:buBlip>
            </a:pPr>
            <a:r>
              <a:rPr lang="en-US" altLang="en-US" sz="2400">
                <a:solidFill>
                  <a:srgbClr val="FFFFCC"/>
                </a:solidFill>
              </a:rPr>
              <a:t>Sprue Design</a:t>
            </a:r>
          </a:p>
          <a:p>
            <a:pPr eaLnBrk="0" fontAlgn="base" hangingPunct="0">
              <a:lnSpc>
                <a:spcPct val="150000"/>
              </a:lnSpc>
              <a:spcBef>
                <a:spcPct val="0"/>
              </a:spcBef>
              <a:spcAft>
                <a:spcPct val="0"/>
              </a:spcAft>
              <a:buClrTx/>
              <a:buBlip>
                <a:blip r:embed="rId3"/>
              </a:buBlip>
            </a:pPr>
            <a:r>
              <a:rPr lang="en-US" altLang="en-US" sz="2400">
                <a:solidFill>
                  <a:srgbClr val="FFFFCC"/>
                </a:solidFill>
              </a:rPr>
              <a:t>Casting Ring/ liners</a:t>
            </a:r>
          </a:p>
        </p:txBody>
      </p:sp>
      <p:sp>
        <p:nvSpPr>
          <p:cNvPr id="7173" name="Rectangle 8">
            <a:extLst>
              <a:ext uri="{FF2B5EF4-FFF2-40B4-BE49-F238E27FC236}">
                <a16:creationId xmlns:a16="http://schemas.microsoft.com/office/drawing/2014/main" id="{0BA6D3A3-1DF5-F89C-30F1-175C16C71E3D}"/>
              </a:ext>
            </a:extLst>
          </p:cNvPr>
          <p:cNvSpPr>
            <a:spLocks noChangeArrowheads="1"/>
          </p:cNvSpPr>
          <p:nvPr/>
        </p:nvSpPr>
        <p:spPr bwMode="auto">
          <a:xfrm>
            <a:off x="5943601" y="1622426"/>
            <a:ext cx="46386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2400">
                <a:solidFill>
                  <a:srgbClr val="FFFFCC"/>
                </a:solidFill>
              </a:rPr>
              <a:t>Investments and procedures</a:t>
            </a:r>
          </a:p>
          <a:p>
            <a:pPr eaLnBrk="0" fontAlgn="base" hangingPunct="0">
              <a:lnSpc>
                <a:spcPct val="150000"/>
              </a:lnSpc>
              <a:spcBef>
                <a:spcPct val="0"/>
              </a:spcBef>
              <a:spcAft>
                <a:spcPct val="0"/>
              </a:spcAft>
              <a:buClrTx/>
              <a:buBlip>
                <a:blip r:embed="rId3"/>
              </a:buBlip>
            </a:pPr>
            <a:r>
              <a:rPr lang="en-US" altLang="en-US" sz="2400">
                <a:solidFill>
                  <a:srgbClr val="FFFFCC"/>
                </a:solidFill>
              </a:rPr>
              <a:t>Burn Out procedure</a:t>
            </a:r>
          </a:p>
          <a:p>
            <a:pPr eaLnBrk="0" fontAlgn="base" hangingPunct="0">
              <a:lnSpc>
                <a:spcPct val="150000"/>
              </a:lnSpc>
              <a:spcBef>
                <a:spcPct val="0"/>
              </a:spcBef>
              <a:spcAft>
                <a:spcPct val="0"/>
              </a:spcAft>
              <a:buClrTx/>
              <a:buBlip>
                <a:blip r:embed="rId3"/>
              </a:buBlip>
            </a:pPr>
            <a:r>
              <a:rPr lang="en-US" altLang="en-US" sz="2400">
                <a:solidFill>
                  <a:srgbClr val="FFFFCC"/>
                </a:solidFill>
              </a:rPr>
              <a:t>Casting Machine and Crucible</a:t>
            </a:r>
          </a:p>
          <a:p>
            <a:pPr eaLnBrk="0" fontAlgn="base" hangingPunct="0">
              <a:lnSpc>
                <a:spcPct val="150000"/>
              </a:lnSpc>
              <a:spcBef>
                <a:spcPct val="0"/>
              </a:spcBef>
              <a:spcAft>
                <a:spcPct val="0"/>
              </a:spcAft>
              <a:buClrTx/>
              <a:buBlip>
                <a:blip r:embed="rId3"/>
              </a:buBlip>
            </a:pPr>
            <a:r>
              <a:rPr lang="en-US" altLang="en-US" sz="2400">
                <a:solidFill>
                  <a:srgbClr val="FFFFCC"/>
                </a:solidFill>
              </a:rPr>
              <a:t>Ringless casting system</a:t>
            </a:r>
          </a:p>
          <a:p>
            <a:pPr eaLnBrk="0" fontAlgn="base" hangingPunct="0">
              <a:lnSpc>
                <a:spcPct val="150000"/>
              </a:lnSpc>
              <a:spcBef>
                <a:spcPct val="0"/>
              </a:spcBef>
              <a:spcAft>
                <a:spcPct val="0"/>
              </a:spcAft>
              <a:buClrTx/>
              <a:buBlip>
                <a:blip r:embed="rId3"/>
              </a:buBlip>
            </a:pPr>
            <a:r>
              <a:rPr lang="en-US" altLang="en-US" sz="2400">
                <a:solidFill>
                  <a:srgbClr val="FFFFCC"/>
                </a:solidFill>
              </a:rPr>
              <a:t>Casting Defects</a:t>
            </a:r>
          </a:p>
          <a:p>
            <a:pPr eaLnBrk="0" fontAlgn="base" hangingPunct="0">
              <a:lnSpc>
                <a:spcPct val="150000"/>
              </a:lnSpc>
              <a:spcBef>
                <a:spcPct val="0"/>
              </a:spcBef>
              <a:spcAft>
                <a:spcPct val="0"/>
              </a:spcAft>
              <a:buClrTx/>
              <a:buBlip>
                <a:blip r:embed="rId3"/>
              </a:buBlip>
            </a:pPr>
            <a:r>
              <a:rPr lang="en-US" altLang="en-US" sz="2400">
                <a:solidFill>
                  <a:srgbClr val="FFFFCC"/>
                </a:solidFill>
              </a:rPr>
              <a:t>Methods of Compensation</a:t>
            </a:r>
          </a:p>
          <a:p>
            <a:pPr eaLnBrk="0" fontAlgn="base" hangingPunct="0">
              <a:lnSpc>
                <a:spcPct val="150000"/>
              </a:lnSpc>
              <a:spcBef>
                <a:spcPct val="0"/>
              </a:spcBef>
              <a:spcAft>
                <a:spcPct val="0"/>
              </a:spcAft>
              <a:buClrTx/>
              <a:buBlip>
                <a:blip r:embed="rId3"/>
              </a:buBlip>
            </a:pPr>
            <a:r>
              <a:rPr lang="en-US" altLang="en-US" sz="2400">
                <a:solidFill>
                  <a:srgbClr val="FFFFCC"/>
                </a:solidFill>
              </a:rPr>
              <a:t>Recent Advances</a:t>
            </a:r>
          </a:p>
          <a:p>
            <a:pPr eaLnBrk="0" fontAlgn="base" hangingPunct="0">
              <a:lnSpc>
                <a:spcPct val="150000"/>
              </a:lnSpc>
              <a:spcBef>
                <a:spcPct val="0"/>
              </a:spcBef>
              <a:spcAft>
                <a:spcPct val="0"/>
              </a:spcAft>
              <a:buClrTx/>
              <a:buBlip>
                <a:blip r:embed="rId3"/>
              </a:buBlip>
            </a:pPr>
            <a:r>
              <a:rPr lang="en-US" altLang="en-US" sz="2400">
                <a:solidFill>
                  <a:srgbClr val="FFFFCC"/>
                </a:solidFill>
              </a:rPr>
              <a:t>Conclusion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EBD19644-20B7-4945-F1BB-3F440DFCC294}"/>
              </a:ext>
            </a:extLst>
          </p:cNvPr>
          <p:cNvSpPr>
            <a:spLocks noGrp="1" noChangeArrowheads="1"/>
          </p:cNvSpPr>
          <p:nvPr>
            <p:ph type="body" sz="half" idx="1"/>
          </p:nvPr>
        </p:nvSpPr>
        <p:spPr>
          <a:xfrm>
            <a:off x="1828800" y="2057400"/>
            <a:ext cx="4267200" cy="2667000"/>
          </a:xfrm>
        </p:spPr>
        <p:txBody>
          <a:bodyPr/>
          <a:lstStyle/>
          <a:p>
            <a:pPr>
              <a:buClr>
                <a:srgbClr val="D9D417"/>
              </a:buClr>
              <a:buFont typeface="Wingdings" panose="05000000000000000000" pitchFamily="2" charset="2"/>
              <a:buChar char="ü"/>
            </a:pPr>
            <a:r>
              <a:rPr lang="en-US" altLang="en-US" sz="2000" b="1">
                <a:solidFill>
                  <a:srgbClr val="FFFF00"/>
                </a:solidFill>
              </a:rPr>
              <a:t>Clay crucibles</a:t>
            </a:r>
            <a:r>
              <a:rPr lang="en-US" altLang="en-US" sz="2000" b="1">
                <a:solidFill>
                  <a:srgbClr val="99CCFF"/>
                </a:solidFill>
              </a:rPr>
              <a:t> </a:t>
            </a:r>
            <a:r>
              <a:rPr lang="en-US" altLang="en-US" sz="2000" b="1" u="sng">
                <a:solidFill>
                  <a:srgbClr val="99CCFF"/>
                </a:solidFill>
              </a:rPr>
              <a:t>-</a:t>
            </a:r>
            <a:r>
              <a:rPr lang="en-US" altLang="en-US" sz="2000" b="1">
                <a:solidFill>
                  <a:srgbClr val="99CCFF"/>
                </a:solidFill>
              </a:rPr>
              <a:t> high noble and noble metal alloys</a:t>
            </a:r>
          </a:p>
          <a:p>
            <a:pPr>
              <a:buClr>
                <a:srgbClr val="D9D417"/>
              </a:buClr>
              <a:buFont typeface="Wingdings" panose="05000000000000000000" pitchFamily="2" charset="2"/>
              <a:buChar char="ü"/>
            </a:pPr>
            <a:r>
              <a:rPr lang="en-US" altLang="en-US" sz="2000" b="1">
                <a:solidFill>
                  <a:srgbClr val="FFFF00"/>
                </a:solidFill>
              </a:rPr>
              <a:t>Quartz /zirconia - alumina</a:t>
            </a:r>
            <a:r>
              <a:rPr lang="en-US" altLang="en-US" sz="2000" b="1">
                <a:solidFill>
                  <a:srgbClr val="99CCFF"/>
                </a:solidFill>
              </a:rPr>
              <a:t> crucibles - high-fusing alloys of any type ,base metal , palladium alloys </a:t>
            </a:r>
          </a:p>
        </p:txBody>
      </p:sp>
      <p:pic>
        <p:nvPicPr>
          <p:cNvPr id="138243" name="Picture 5" descr="ceramic crucible for casting machine">
            <a:extLst>
              <a:ext uri="{FF2B5EF4-FFF2-40B4-BE49-F238E27FC236}">
                <a16:creationId xmlns:a16="http://schemas.microsoft.com/office/drawing/2014/main" id="{D30B9867-04CD-7039-C203-7DD32B0B17F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1828801"/>
            <a:ext cx="3657600" cy="2259013"/>
          </a:xfrm>
          <a:noFill/>
          <a:ln w="38100">
            <a:solidFill>
              <a:srgbClr val="FF0000"/>
            </a:solidFill>
            <a:miter lim="800000"/>
            <a:headEnd/>
            <a:tailEnd/>
          </a:ln>
        </p:spPr>
      </p:pic>
      <p:pic>
        <p:nvPicPr>
          <p:cNvPr id="138244" name="Picture 7" descr="500CruciblesZircon">
            <a:extLst>
              <a:ext uri="{FF2B5EF4-FFF2-40B4-BE49-F238E27FC236}">
                <a16:creationId xmlns:a16="http://schemas.microsoft.com/office/drawing/2014/main" id="{0A57C4B3-2903-7E95-9097-1A79AAB7907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00800" y="4343400"/>
            <a:ext cx="3810000" cy="2057400"/>
          </a:xfrm>
          <a:noFill/>
          <a:ln w="38100">
            <a:solidFill>
              <a:srgbClr val="FF0000"/>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a:extLst>
              <a:ext uri="{FF2B5EF4-FFF2-40B4-BE49-F238E27FC236}">
                <a16:creationId xmlns:a16="http://schemas.microsoft.com/office/drawing/2014/main" id="{E08F1542-EA17-5DEB-4201-DDF10E61151D}"/>
              </a:ext>
            </a:extLst>
          </p:cNvPr>
          <p:cNvSpPr>
            <a:spLocks noGrp="1" noChangeArrowheads="1"/>
          </p:cNvSpPr>
          <p:nvPr>
            <p:ph type="title"/>
          </p:nvPr>
        </p:nvSpPr>
        <p:spPr/>
        <p:txBody>
          <a:bodyPr/>
          <a:lstStyle/>
          <a:p>
            <a:pPr algn="ctr"/>
            <a:r>
              <a:rPr lang="en-US" altLang="en-US"/>
              <a:t>Divesting</a:t>
            </a:r>
          </a:p>
        </p:txBody>
      </p:sp>
      <p:pic>
        <p:nvPicPr>
          <p:cNvPr id="140291" name="Picture 5" descr="10">
            <a:extLst>
              <a:ext uri="{FF2B5EF4-FFF2-40B4-BE49-F238E27FC236}">
                <a16:creationId xmlns:a16="http://schemas.microsoft.com/office/drawing/2014/main" id="{0B66B5BA-E21B-1ED3-5640-20BB4C5E6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13" t="6941" r="53555" b="51157"/>
          <a:stretch>
            <a:fillRect/>
          </a:stretch>
        </p:blipFill>
        <p:spPr bwMode="auto">
          <a:xfrm>
            <a:off x="5181600" y="1828800"/>
            <a:ext cx="2209800" cy="1473200"/>
          </a:xfrm>
          <a:prstGeom prst="rect">
            <a:avLst/>
          </a:prstGeom>
          <a:solidFill>
            <a:srgbClr val="FFFF00"/>
          </a:solidFill>
          <a:ln w="38100">
            <a:solidFill>
              <a:srgbClr val="FF0000"/>
            </a:solidFill>
            <a:miter lim="800000"/>
            <a:headEnd/>
            <a:tailEnd/>
          </a:ln>
        </p:spPr>
      </p:pic>
      <p:pic>
        <p:nvPicPr>
          <p:cNvPr id="140292" name="Picture 6" descr="10">
            <a:extLst>
              <a:ext uri="{FF2B5EF4-FFF2-40B4-BE49-F238E27FC236}">
                <a16:creationId xmlns:a16="http://schemas.microsoft.com/office/drawing/2014/main" id="{59ACEFCB-D3CE-EF35-2FDB-CEA90062E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834" t="6972" r="8287" b="51198"/>
          <a:stretch>
            <a:fillRect/>
          </a:stretch>
        </p:blipFill>
        <p:spPr bwMode="auto">
          <a:xfrm>
            <a:off x="7848600" y="3022600"/>
            <a:ext cx="2209800" cy="1473200"/>
          </a:xfrm>
          <a:prstGeom prst="rect">
            <a:avLst/>
          </a:prstGeom>
          <a:solidFill>
            <a:srgbClr val="FFFF00"/>
          </a:solidFill>
          <a:ln w="38100">
            <a:solidFill>
              <a:srgbClr val="FF0000"/>
            </a:solidFill>
            <a:miter lim="800000"/>
            <a:headEnd/>
            <a:tailEnd/>
          </a:ln>
        </p:spPr>
      </p:pic>
      <p:pic>
        <p:nvPicPr>
          <p:cNvPr id="140293" name="Picture 7" descr="10">
            <a:extLst>
              <a:ext uri="{FF2B5EF4-FFF2-40B4-BE49-F238E27FC236}">
                <a16:creationId xmlns:a16="http://schemas.microsoft.com/office/drawing/2014/main" id="{689DB553-773A-9920-4C99-A4C793F7A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619" t="49855" r="51166" b="8345"/>
          <a:stretch>
            <a:fillRect/>
          </a:stretch>
        </p:blipFill>
        <p:spPr bwMode="auto">
          <a:xfrm>
            <a:off x="3657600" y="4876800"/>
            <a:ext cx="2362200" cy="1492250"/>
          </a:xfrm>
          <a:prstGeom prst="rect">
            <a:avLst/>
          </a:prstGeom>
          <a:solidFill>
            <a:srgbClr val="FFFF00"/>
          </a:solidFill>
          <a:ln w="38100">
            <a:solidFill>
              <a:srgbClr val="FF0000"/>
            </a:solidFill>
            <a:miter lim="800000"/>
            <a:headEnd/>
            <a:tailEnd/>
          </a:ln>
        </p:spPr>
      </p:pic>
      <p:pic>
        <p:nvPicPr>
          <p:cNvPr id="140294" name="Picture 8" descr="10">
            <a:extLst>
              <a:ext uri="{FF2B5EF4-FFF2-40B4-BE49-F238E27FC236}">
                <a16:creationId xmlns:a16="http://schemas.microsoft.com/office/drawing/2014/main" id="{FED7949B-14FB-B5B7-A8D4-707AA7A25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8836" t="53339" r="8330" b="8345"/>
          <a:stretch>
            <a:fillRect/>
          </a:stretch>
        </p:blipFill>
        <p:spPr bwMode="auto">
          <a:xfrm>
            <a:off x="6629400" y="4879976"/>
            <a:ext cx="2362200" cy="1444625"/>
          </a:xfrm>
          <a:prstGeom prst="rect">
            <a:avLst/>
          </a:prstGeom>
          <a:solidFill>
            <a:srgbClr val="FFFF00"/>
          </a:solidFill>
          <a:ln w="38100">
            <a:solidFill>
              <a:srgbClr val="FF0000"/>
            </a:solidFill>
            <a:miter lim="800000"/>
            <a:headEnd/>
            <a:tailEnd/>
          </a:ln>
        </p:spPr>
      </p:pic>
      <p:pic>
        <p:nvPicPr>
          <p:cNvPr id="140295" name="Picture 9" descr="8">
            <a:extLst>
              <a:ext uri="{FF2B5EF4-FFF2-40B4-BE49-F238E27FC236}">
                <a16:creationId xmlns:a16="http://schemas.microsoft.com/office/drawing/2014/main" id="{ADA2CA6D-2B61-8F04-AAE3-C2275596D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139" t="7236" r="10677" b="8682"/>
          <a:stretch>
            <a:fillRect/>
          </a:stretch>
        </p:blipFill>
        <p:spPr bwMode="auto">
          <a:xfrm>
            <a:off x="2590801" y="3048000"/>
            <a:ext cx="2074863" cy="1436688"/>
          </a:xfrm>
          <a:prstGeom prst="rect">
            <a:avLst/>
          </a:prstGeom>
          <a:solidFill>
            <a:srgbClr val="FFFF00"/>
          </a:solidFill>
          <a:ln w="38100">
            <a:solidFill>
              <a:srgbClr val="FF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a:extLst>
              <a:ext uri="{FF2B5EF4-FFF2-40B4-BE49-F238E27FC236}">
                <a16:creationId xmlns:a16="http://schemas.microsoft.com/office/drawing/2014/main" id="{A696CBEC-D961-E2C9-0D07-A846C8CE162C}"/>
              </a:ext>
            </a:extLst>
          </p:cNvPr>
          <p:cNvSpPr>
            <a:spLocks noGrp="1" noChangeArrowheads="1"/>
          </p:cNvSpPr>
          <p:nvPr>
            <p:ph type="title"/>
          </p:nvPr>
        </p:nvSpPr>
        <p:spPr/>
        <p:txBody>
          <a:bodyPr/>
          <a:lstStyle/>
          <a:p>
            <a:r>
              <a:rPr lang="en-US" altLang="en-US"/>
              <a:t>Ringless casting system</a:t>
            </a:r>
          </a:p>
        </p:txBody>
      </p:sp>
      <p:sp>
        <p:nvSpPr>
          <p:cNvPr id="142339" name="Rectangle 5">
            <a:extLst>
              <a:ext uri="{FF2B5EF4-FFF2-40B4-BE49-F238E27FC236}">
                <a16:creationId xmlns:a16="http://schemas.microsoft.com/office/drawing/2014/main" id="{4DA44517-D1EA-5009-4BCA-EFFCA2DB49FE}"/>
              </a:ext>
            </a:extLst>
          </p:cNvPr>
          <p:cNvSpPr>
            <a:spLocks noChangeArrowheads="1"/>
          </p:cNvSpPr>
          <p:nvPr/>
        </p:nvSpPr>
        <p:spPr bwMode="auto">
          <a:xfrm>
            <a:off x="1828800" y="1600201"/>
            <a:ext cx="5600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
                <a:srgbClr val="FF99FF"/>
              </a:buClr>
              <a:buFont typeface="Webdings" panose="05030102010509060703" pitchFamily="18" charset="2"/>
              <a:buChar char=""/>
            </a:pPr>
            <a:r>
              <a:rPr lang="en-US" altLang="en-US" sz="2000" b="1">
                <a:solidFill>
                  <a:srgbClr val="FFFFCC"/>
                </a:solidFill>
              </a:rPr>
              <a:t> </a:t>
            </a:r>
            <a:r>
              <a:rPr lang="en-US" altLang="en-US" sz="2000" b="1">
                <a:solidFill>
                  <a:srgbClr val="00FFFF"/>
                </a:solidFill>
              </a:rPr>
              <a:t>PowerCast Ringless System</a:t>
            </a:r>
          </a:p>
          <a:p>
            <a:pPr eaLnBrk="0" fontAlgn="base" hangingPunct="0">
              <a:spcBef>
                <a:spcPct val="0"/>
              </a:spcBef>
              <a:spcAft>
                <a:spcPct val="0"/>
              </a:spcAft>
              <a:buClr>
                <a:srgbClr val="FF99FF"/>
              </a:buClr>
              <a:buFont typeface="Webdings" panose="05030102010509060703" pitchFamily="18" charset="2"/>
              <a:buChar char=""/>
            </a:pPr>
            <a:r>
              <a:rPr lang="en-US" altLang="en-US" sz="2000" b="1">
                <a:solidFill>
                  <a:srgbClr val="00FFFF"/>
                </a:solidFill>
              </a:rPr>
              <a:t> Various sizes of rings and formers</a:t>
            </a:r>
          </a:p>
          <a:p>
            <a:pPr eaLnBrk="0" fontAlgn="base" hangingPunct="0">
              <a:spcBef>
                <a:spcPct val="0"/>
              </a:spcBef>
              <a:spcAft>
                <a:spcPct val="0"/>
              </a:spcAft>
              <a:buClr>
                <a:srgbClr val="FF99FF"/>
              </a:buClr>
              <a:buFont typeface="Webdings" panose="05030102010509060703" pitchFamily="18" charset="2"/>
              <a:buChar char=""/>
            </a:pPr>
            <a:r>
              <a:rPr lang="en-US" altLang="en-US" sz="2000" b="1">
                <a:solidFill>
                  <a:srgbClr val="00FFFF"/>
                </a:solidFill>
              </a:rPr>
              <a:t> Preformed wax sprues</a:t>
            </a:r>
          </a:p>
          <a:p>
            <a:pPr eaLnBrk="0" fontAlgn="base" hangingPunct="0">
              <a:spcBef>
                <a:spcPct val="0"/>
              </a:spcBef>
              <a:spcAft>
                <a:spcPct val="0"/>
              </a:spcAft>
              <a:buClr>
                <a:srgbClr val="FF99FF"/>
              </a:buClr>
              <a:buFont typeface="Webdings" panose="05030102010509060703" pitchFamily="18" charset="2"/>
              <a:buChar char=""/>
            </a:pPr>
            <a:r>
              <a:rPr lang="en-US" altLang="en-US" sz="2000" b="1">
                <a:solidFill>
                  <a:srgbClr val="00FFFF"/>
                </a:solidFill>
              </a:rPr>
              <a:t> Investment powder and liquid</a:t>
            </a:r>
          </a:p>
          <a:p>
            <a:pPr eaLnBrk="0" fontAlgn="base" hangingPunct="0">
              <a:spcBef>
                <a:spcPct val="0"/>
              </a:spcBef>
              <a:spcAft>
                <a:spcPct val="0"/>
              </a:spcAft>
              <a:buClr>
                <a:srgbClr val="FF99FF"/>
              </a:buClr>
              <a:buFont typeface="Webdings" panose="05030102010509060703" pitchFamily="18" charset="2"/>
              <a:buChar char=""/>
            </a:pPr>
            <a:r>
              <a:rPr lang="en-US" altLang="en-US" sz="2000" b="1">
                <a:solidFill>
                  <a:srgbClr val="00FFFF"/>
                </a:solidFill>
              </a:rPr>
              <a:t> Tapered plastic rings</a:t>
            </a:r>
          </a:p>
          <a:p>
            <a:pPr eaLnBrk="0" fontAlgn="base" hangingPunct="0">
              <a:spcBef>
                <a:spcPct val="0"/>
              </a:spcBef>
              <a:spcAft>
                <a:spcPct val="0"/>
              </a:spcAft>
              <a:buClr>
                <a:srgbClr val="FF99FF"/>
              </a:buClr>
              <a:buFont typeface="Webdings" panose="05030102010509060703" pitchFamily="18" charset="2"/>
              <a:buChar char=""/>
            </a:pPr>
            <a:r>
              <a:rPr lang="en-US" altLang="en-US" sz="2000" b="1">
                <a:solidFill>
                  <a:srgbClr val="00FFFF"/>
                </a:solidFill>
              </a:rPr>
              <a:t> Greater mold expansion</a:t>
            </a:r>
          </a:p>
        </p:txBody>
      </p:sp>
      <p:pic>
        <p:nvPicPr>
          <p:cNvPr id="142340" name="Picture 6" descr="ringless">
            <a:extLst>
              <a:ext uri="{FF2B5EF4-FFF2-40B4-BE49-F238E27FC236}">
                <a16:creationId xmlns:a16="http://schemas.microsoft.com/office/drawing/2014/main" id="{03CC7B77-AB50-BAB1-F321-8A51FF43F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600200"/>
            <a:ext cx="2209800" cy="18049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42341" name="Group 13">
            <a:extLst>
              <a:ext uri="{FF2B5EF4-FFF2-40B4-BE49-F238E27FC236}">
                <a16:creationId xmlns:a16="http://schemas.microsoft.com/office/drawing/2014/main" id="{A4A2CB65-04D8-05E1-3D0A-90299D595EC8}"/>
              </a:ext>
            </a:extLst>
          </p:cNvPr>
          <p:cNvGrpSpPr>
            <a:grpSpLocks/>
          </p:cNvGrpSpPr>
          <p:nvPr/>
        </p:nvGrpSpPr>
        <p:grpSpPr bwMode="auto">
          <a:xfrm>
            <a:off x="2971800" y="3581400"/>
            <a:ext cx="6172200" cy="3124200"/>
            <a:chOff x="912" y="2256"/>
            <a:chExt cx="3888" cy="1968"/>
          </a:xfrm>
        </p:grpSpPr>
        <p:grpSp>
          <p:nvGrpSpPr>
            <p:cNvPr id="142342" name="Group 11">
              <a:extLst>
                <a:ext uri="{FF2B5EF4-FFF2-40B4-BE49-F238E27FC236}">
                  <a16:creationId xmlns:a16="http://schemas.microsoft.com/office/drawing/2014/main" id="{AB1C709F-1FBE-77DA-825F-927DD2A1A8CC}"/>
                </a:ext>
              </a:extLst>
            </p:cNvPr>
            <p:cNvGrpSpPr>
              <a:grpSpLocks/>
            </p:cNvGrpSpPr>
            <p:nvPr/>
          </p:nvGrpSpPr>
          <p:grpSpPr bwMode="auto">
            <a:xfrm>
              <a:off x="912" y="2256"/>
              <a:ext cx="3888" cy="1968"/>
              <a:chOff x="624" y="192"/>
              <a:chExt cx="3414" cy="2394"/>
            </a:xfrm>
          </p:grpSpPr>
          <p:pic>
            <p:nvPicPr>
              <p:cNvPr id="142344" name="Picture 7" descr="rcasttbl_04">
                <a:extLst>
                  <a:ext uri="{FF2B5EF4-FFF2-40B4-BE49-F238E27FC236}">
                    <a16:creationId xmlns:a16="http://schemas.microsoft.com/office/drawing/2014/main" id="{5C31D6CB-ED67-0434-1100-1D5FE25AC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92"/>
                <a:ext cx="1110" cy="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5" name="Picture 8" descr="rcasttbl_01">
                <a:extLst>
                  <a:ext uri="{FF2B5EF4-FFF2-40B4-BE49-F238E27FC236}">
                    <a16:creationId xmlns:a16="http://schemas.microsoft.com/office/drawing/2014/main" id="{56A02340-9385-2C22-CFBA-0E16FB1A4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92"/>
                <a:ext cx="774" cy="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9" descr="rcasttbl_02">
                <a:extLst>
                  <a:ext uri="{FF2B5EF4-FFF2-40B4-BE49-F238E27FC236}">
                    <a16:creationId xmlns:a16="http://schemas.microsoft.com/office/drawing/2014/main" id="{66F26B52-E908-767E-0B7B-3DAF34E9C7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 y="192"/>
                <a:ext cx="792" cy="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7" name="Picture 10" descr="rcasttbl_03">
                <a:extLst>
                  <a:ext uri="{FF2B5EF4-FFF2-40B4-BE49-F238E27FC236}">
                    <a16:creationId xmlns:a16="http://schemas.microsoft.com/office/drawing/2014/main" id="{549E96A3-99E3-D483-D3DD-416A3F1A34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192"/>
                <a:ext cx="774" cy="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2343" name="Rectangle 12">
              <a:extLst>
                <a:ext uri="{FF2B5EF4-FFF2-40B4-BE49-F238E27FC236}">
                  <a16:creationId xmlns:a16="http://schemas.microsoft.com/office/drawing/2014/main" id="{51587035-73A6-5513-8A02-7AB72F5CEB9C}"/>
                </a:ext>
              </a:extLst>
            </p:cNvPr>
            <p:cNvSpPr>
              <a:spLocks noChangeArrowheads="1"/>
            </p:cNvSpPr>
            <p:nvPr/>
          </p:nvSpPr>
          <p:spPr bwMode="auto">
            <a:xfrm>
              <a:off x="912" y="2256"/>
              <a:ext cx="3888" cy="19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endParaRPr lang="en-IN" altLang="en-US" sz="2000" b="1">
                <a:solidFill>
                  <a:srgbClr val="FFFFCC"/>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a:extLst>
              <a:ext uri="{FF2B5EF4-FFF2-40B4-BE49-F238E27FC236}">
                <a16:creationId xmlns:a16="http://schemas.microsoft.com/office/drawing/2014/main" id="{3409409A-7D8F-7CE4-D5FA-43E7C5C40380}"/>
              </a:ext>
            </a:extLst>
          </p:cNvPr>
          <p:cNvSpPr>
            <a:spLocks noGrp="1" noChangeArrowheads="1"/>
          </p:cNvSpPr>
          <p:nvPr>
            <p:ph type="title"/>
          </p:nvPr>
        </p:nvSpPr>
        <p:spPr/>
        <p:txBody>
          <a:bodyPr/>
          <a:lstStyle/>
          <a:p>
            <a:r>
              <a:rPr lang="en-US" altLang="en-US"/>
              <a:t>Casting defects</a:t>
            </a:r>
          </a:p>
        </p:txBody>
      </p:sp>
      <p:sp>
        <p:nvSpPr>
          <p:cNvPr id="144387" name="Rectangle 5">
            <a:extLst>
              <a:ext uri="{FF2B5EF4-FFF2-40B4-BE49-F238E27FC236}">
                <a16:creationId xmlns:a16="http://schemas.microsoft.com/office/drawing/2014/main" id="{052CC469-5647-1A62-DDA6-36BFA90DF6FB}"/>
              </a:ext>
            </a:extLst>
          </p:cNvPr>
          <p:cNvSpPr>
            <a:spLocks noChangeArrowheads="1"/>
          </p:cNvSpPr>
          <p:nvPr/>
        </p:nvSpPr>
        <p:spPr bwMode="auto">
          <a:xfrm>
            <a:off x="2209800" y="1981201"/>
            <a:ext cx="7467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i="1">
                <a:solidFill>
                  <a:srgbClr val="00FFFF"/>
                </a:solidFill>
              </a:rPr>
              <a:t>Casting defects can be classified as</a:t>
            </a:r>
          </a:p>
          <a:p>
            <a:pPr eaLnBrk="0" fontAlgn="base" hangingPunct="0">
              <a:spcBef>
                <a:spcPct val="0"/>
              </a:spcBef>
              <a:spcAft>
                <a:spcPct val="0"/>
              </a:spcAft>
              <a:buClrTx/>
              <a:buNone/>
            </a:pPr>
            <a:r>
              <a:rPr lang="en-US" altLang="en-US" sz="2000" b="1">
                <a:solidFill>
                  <a:srgbClr val="FF0000"/>
                </a:solidFill>
              </a:rPr>
              <a:t> </a:t>
            </a:r>
          </a:p>
          <a:p>
            <a:pPr lvl="2" eaLnBrk="0" fontAlgn="base" hangingPunct="0">
              <a:spcBef>
                <a:spcPct val="0"/>
              </a:spcBef>
              <a:spcAft>
                <a:spcPct val="0"/>
              </a:spcAft>
              <a:buClrTx/>
              <a:buBlip>
                <a:blip r:embed="rId3"/>
              </a:buBlip>
            </a:pPr>
            <a:r>
              <a:rPr lang="en-US" altLang="en-US" sz="2000" b="1">
                <a:solidFill>
                  <a:srgbClr val="FF0000"/>
                </a:solidFill>
              </a:rPr>
              <a:t> </a:t>
            </a:r>
            <a:r>
              <a:rPr lang="en-US" altLang="en-US" sz="2000" b="1">
                <a:solidFill>
                  <a:srgbClr val="FF99FF"/>
                </a:solidFill>
              </a:rPr>
              <a:t>Distortion</a:t>
            </a:r>
          </a:p>
          <a:p>
            <a:pPr lvl="2" eaLnBrk="0" fontAlgn="base" hangingPunct="0">
              <a:spcBef>
                <a:spcPct val="0"/>
              </a:spcBef>
              <a:spcAft>
                <a:spcPct val="0"/>
              </a:spcAft>
              <a:buClrTx/>
              <a:buBlip>
                <a:blip r:embed="rId3"/>
              </a:buBlip>
            </a:pPr>
            <a:r>
              <a:rPr lang="en-US" altLang="en-US" sz="2000" b="1">
                <a:solidFill>
                  <a:srgbClr val="FF99FF"/>
                </a:solidFill>
              </a:rPr>
              <a:t> Surface roughness, irregularities and discolouration</a:t>
            </a:r>
          </a:p>
          <a:p>
            <a:pPr lvl="2" eaLnBrk="0" fontAlgn="base" hangingPunct="0">
              <a:spcBef>
                <a:spcPct val="0"/>
              </a:spcBef>
              <a:spcAft>
                <a:spcPct val="0"/>
              </a:spcAft>
              <a:buClrTx/>
              <a:buBlip>
                <a:blip r:embed="rId3"/>
              </a:buBlip>
            </a:pPr>
            <a:r>
              <a:rPr lang="en-US" altLang="en-US" sz="2000" b="1">
                <a:solidFill>
                  <a:srgbClr val="FF99FF"/>
                </a:solidFill>
              </a:rPr>
              <a:t> Porosity</a:t>
            </a:r>
          </a:p>
          <a:p>
            <a:pPr lvl="2" eaLnBrk="0" fontAlgn="base" hangingPunct="0">
              <a:spcBef>
                <a:spcPct val="0"/>
              </a:spcBef>
              <a:spcAft>
                <a:spcPct val="0"/>
              </a:spcAft>
              <a:buClrTx/>
              <a:buBlip>
                <a:blip r:embed="rId3"/>
              </a:buBlip>
            </a:pPr>
            <a:r>
              <a:rPr lang="en-US" altLang="en-US" sz="2000" b="1">
                <a:solidFill>
                  <a:srgbClr val="FF99FF"/>
                </a:solidFill>
              </a:rPr>
              <a:t> Incomplete or missing details</a:t>
            </a:r>
          </a:p>
        </p:txBody>
      </p:sp>
      <p:sp>
        <p:nvSpPr>
          <p:cNvPr id="144388" name="Rectangle 6">
            <a:extLst>
              <a:ext uri="{FF2B5EF4-FFF2-40B4-BE49-F238E27FC236}">
                <a16:creationId xmlns:a16="http://schemas.microsoft.com/office/drawing/2014/main" id="{0B701887-0B3D-B5A6-ABB6-B77B5AA92D7C}"/>
              </a:ext>
            </a:extLst>
          </p:cNvPr>
          <p:cNvSpPr>
            <a:spLocks noChangeArrowheads="1"/>
          </p:cNvSpPr>
          <p:nvPr/>
        </p:nvSpPr>
        <p:spPr bwMode="auto">
          <a:xfrm>
            <a:off x="2209800" y="4191001"/>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i="1">
                <a:solidFill>
                  <a:srgbClr val="00FFFF"/>
                </a:solidFill>
              </a:rPr>
              <a:t>Casting defects can also be classified as</a:t>
            </a:r>
          </a:p>
          <a:p>
            <a:pPr eaLnBrk="0" fontAlgn="base" hangingPunct="0">
              <a:spcBef>
                <a:spcPct val="0"/>
              </a:spcBef>
              <a:spcAft>
                <a:spcPct val="0"/>
              </a:spcAft>
              <a:buClrTx/>
              <a:buNone/>
            </a:pPr>
            <a:endParaRPr lang="en-US" altLang="en-US" sz="2000" b="1" i="1">
              <a:solidFill>
                <a:srgbClr val="00FFFF"/>
              </a:solidFill>
            </a:endParaRPr>
          </a:p>
          <a:p>
            <a:pPr lvl="2" eaLnBrk="0" fontAlgn="base" hangingPunct="0">
              <a:spcBef>
                <a:spcPct val="0"/>
              </a:spcBef>
              <a:spcAft>
                <a:spcPct val="0"/>
              </a:spcAft>
              <a:buClrTx/>
              <a:buBlip>
                <a:blip r:embed="rId3"/>
              </a:buBlip>
            </a:pPr>
            <a:r>
              <a:rPr lang="en-US" altLang="en-US" sz="2000" b="1">
                <a:solidFill>
                  <a:srgbClr val="FF99FF"/>
                </a:solidFill>
              </a:rPr>
              <a:t> Dimensionally inaccurate castings</a:t>
            </a:r>
          </a:p>
          <a:p>
            <a:pPr lvl="2" eaLnBrk="0" fontAlgn="base" hangingPunct="0">
              <a:spcBef>
                <a:spcPct val="0"/>
              </a:spcBef>
              <a:spcAft>
                <a:spcPct val="0"/>
              </a:spcAft>
              <a:buClrTx/>
              <a:buBlip>
                <a:blip r:embed="rId3"/>
              </a:buBlip>
            </a:pPr>
            <a:r>
              <a:rPr lang="en-US" altLang="en-US" sz="2000" b="1">
                <a:solidFill>
                  <a:srgbClr val="FF99FF"/>
                </a:solidFill>
              </a:rPr>
              <a:t> Having a rough surface and/or fins</a:t>
            </a:r>
            <a:r>
              <a:rPr lang="en-GB" altLang="en-US" sz="2000" b="1">
                <a:solidFill>
                  <a:srgbClr val="FF99FF"/>
                </a:solidFill>
              </a:rPr>
              <a:t> </a:t>
            </a:r>
          </a:p>
          <a:p>
            <a:pPr lvl="2" eaLnBrk="0" fontAlgn="base" hangingPunct="0">
              <a:spcBef>
                <a:spcPct val="0"/>
              </a:spcBef>
              <a:spcAft>
                <a:spcPct val="0"/>
              </a:spcAft>
              <a:buClrTx/>
              <a:buBlip>
                <a:blip r:embed="rId3"/>
              </a:buBlip>
            </a:pPr>
            <a:r>
              <a:rPr lang="en-US" altLang="en-US" sz="2000" b="1">
                <a:solidFill>
                  <a:srgbClr val="FF99FF"/>
                </a:solidFill>
              </a:rPr>
              <a:t> Porous, contaminated or incomplete castings</a:t>
            </a:r>
            <a:r>
              <a:rPr lang="en-GB" altLang="en-US" sz="2000" b="1">
                <a:solidFill>
                  <a:srgbClr val="FF99FF"/>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77A6A565-4303-3A43-C126-6BF63FDA2BA5}"/>
              </a:ext>
            </a:extLst>
          </p:cNvPr>
          <p:cNvSpPr>
            <a:spLocks noGrp="1" noChangeArrowheads="1"/>
          </p:cNvSpPr>
          <p:nvPr>
            <p:ph type="title"/>
          </p:nvPr>
        </p:nvSpPr>
        <p:spPr>
          <a:xfrm>
            <a:off x="1905000" y="304800"/>
            <a:ext cx="8229600" cy="1143000"/>
          </a:xfrm>
        </p:spPr>
        <p:txBody>
          <a:bodyPr/>
          <a:lstStyle/>
          <a:p>
            <a:r>
              <a:rPr lang="en-US" altLang="en-US"/>
              <a:t>Distortion </a:t>
            </a:r>
          </a:p>
        </p:txBody>
      </p:sp>
      <p:sp>
        <p:nvSpPr>
          <p:cNvPr id="146435" name="Rectangle 3">
            <a:extLst>
              <a:ext uri="{FF2B5EF4-FFF2-40B4-BE49-F238E27FC236}">
                <a16:creationId xmlns:a16="http://schemas.microsoft.com/office/drawing/2014/main" id="{FA9878E6-0A39-637C-2765-8318C683FBD9}"/>
              </a:ext>
            </a:extLst>
          </p:cNvPr>
          <p:cNvSpPr>
            <a:spLocks noGrp="1" noChangeArrowheads="1"/>
          </p:cNvSpPr>
          <p:nvPr>
            <p:ph type="body" idx="1"/>
          </p:nvPr>
        </p:nvSpPr>
        <p:spPr>
          <a:xfrm>
            <a:off x="3937000" y="2335214"/>
            <a:ext cx="4533900" cy="2078037"/>
          </a:xfrm>
        </p:spPr>
        <p:txBody>
          <a:bodyPr/>
          <a:lstStyle/>
          <a:p>
            <a:pPr>
              <a:buClr>
                <a:srgbClr val="D9D417"/>
              </a:buClr>
              <a:buFont typeface="Wingdings" panose="05000000000000000000" pitchFamily="2" charset="2"/>
              <a:buChar char="ü"/>
            </a:pPr>
            <a:r>
              <a:rPr lang="en-US" altLang="en-US" sz="2000" b="1">
                <a:solidFill>
                  <a:srgbClr val="99CCFF"/>
                </a:solidFill>
              </a:rPr>
              <a:t>Wax pattern</a:t>
            </a:r>
          </a:p>
          <a:p>
            <a:pPr>
              <a:buClr>
                <a:srgbClr val="D9D417"/>
              </a:buClr>
              <a:buFont typeface="Wingdings" panose="05000000000000000000" pitchFamily="2" charset="2"/>
              <a:buNone/>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Investment material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C50FBB19-A4FD-1B20-6A0F-42C44C012BAF}"/>
              </a:ext>
            </a:extLst>
          </p:cNvPr>
          <p:cNvSpPr>
            <a:spLocks noGrp="1" noChangeArrowheads="1"/>
          </p:cNvSpPr>
          <p:nvPr>
            <p:ph type="title"/>
          </p:nvPr>
        </p:nvSpPr>
        <p:spPr/>
        <p:txBody>
          <a:bodyPr/>
          <a:lstStyle/>
          <a:p>
            <a:r>
              <a:rPr lang="en-US" altLang="en-US"/>
              <a:t>Surface roughness</a:t>
            </a:r>
          </a:p>
        </p:txBody>
      </p:sp>
      <p:sp>
        <p:nvSpPr>
          <p:cNvPr id="148483" name="Rectangle 3">
            <a:extLst>
              <a:ext uri="{FF2B5EF4-FFF2-40B4-BE49-F238E27FC236}">
                <a16:creationId xmlns:a16="http://schemas.microsoft.com/office/drawing/2014/main" id="{98BC13E8-C564-C899-179A-BF1A94C8C084}"/>
              </a:ext>
            </a:extLst>
          </p:cNvPr>
          <p:cNvSpPr>
            <a:spLocks noGrp="1" noChangeArrowheads="1"/>
          </p:cNvSpPr>
          <p:nvPr>
            <p:ph type="body" sz="half" idx="1"/>
          </p:nvPr>
        </p:nvSpPr>
        <p:spPr>
          <a:xfrm>
            <a:off x="2133600" y="2743200"/>
            <a:ext cx="4648200" cy="2895600"/>
          </a:xfrm>
        </p:spPr>
        <p:txBody>
          <a:bodyPr/>
          <a:lstStyle/>
          <a:p>
            <a:pPr>
              <a:buClr>
                <a:srgbClr val="99FF99"/>
              </a:buClr>
              <a:buFont typeface="Wingdings" panose="05000000000000000000" pitchFamily="2" charset="2"/>
              <a:buChar char="]"/>
            </a:pPr>
            <a:r>
              <a:rPr lang="en-US" altLang="en-US" sz="2000" b="1">
                <a:solidFill>
                  <a:srgbClr val="99CCFF"/>
                </a:solidFill>
              </a:rPr>
              <a:t>Improper finishing of wax pattern</a:t>
            </a:r>
          </a:p>
          <a:p>
            <a:pPr>
              <a:buClr>
                <a:srgbClr val="99FF99"/>
              </a:buClr>
              <a:buFont typeface="Wingdings" panose="05000000000000000000" pitchFamily="2" charset="2"/>
              <a:buChar char="]"/>
            </a:pPr>
            <a:r>
              <a:rPr lang="en-US" altLang="en-US" sz="2000" b="1">
                <a:solidFill>
                  <a:srgbClr val="99CCFF"/>
                </a:solidFill>
              </a:rPr>
              <a:t>Excess surfactant</a:t>
            </a:r>
          </a:p>
          <a:p>
            <a:pPr>
              <a:buClr>
                <a:srgbClr val="99FF99"/>
              </a:buClr>
              <a:buFont typeface="Wingdings" panose="05000000000000000000" pitchFamily="2" charset="2"/>
              <a:buChar char="]"/>
            </a:pPr>
            <a:r>
              <a:rPr lang="en-US" altLang="en-US" sz="2000" b="1">
                <a:solidFill>
                  <a:srgbClr val="99CCFF"/>
                </a:solidFill>
              </a:rPr>
              <a:t>Improper w/p ratio</a:t>
            </a:r>
          </a:p>
          <a:p>
            <a:pPr>
              <a:buClr>
                <a:srgbClr val="99FF99"/>
              </a:buClr>
              <a:buFont typeface="Wingdings" panose="05000000000000000000" pitchFamily="2" charset="2"/>
              <a:buChar char="]"/>
            </a:pPr>
            <a:r>
              <a:rPr lang="en-US" altLang="en-US" sz="2000" b="1">
                <a:solidFill>
                  <a:srgbClr val="99CCFF"/>
                </a:solidFill>
              </a:rPr>
              <a:t>Too high casting pressure</a:t>
            </a:r>
          </a:p>
          <a:p>
            <a:pPr>
              <a:buClr>
                <a:srgbClr val="99FF99"/>
              </a:buClr>
              <a:buFont typeface="Wingdings" panose="05000000000000000000" pitchFamily="2" charset="2"/>
              <a:buChar char="]"/>
            </a:pPr>
            <a:r>
              <a:rPr lang="en-US" altLang="en-US" sz="2000" b="1">
                <a:solidFill>
                  <a:srgbClr val="99CCFF"/>
                </a:solidFill>
              </a:rPr>
              <a:t>Composition of the investment</a:t>
            </a:r>
          </a:p>
          <a:p>
            <a:pPr>
              <a:buClr>
                <a:srgbClr val="99FF99"/>
              </a:buClr>
              <a:buFont typeface="Wingdings" panose="05000000000000000000" pitchFamily="2" charset="2"/>
              <a:buChar char="]"/>
            </a:pPr>
            <a:r>
              <a:rPr lang="en-US" altLang="en-US" sz="2000" b="1">
                <a:solidFill>
                  <a:srgbClr val="99CCFF"/>
                </a:solidFill>
              </a:rPr>
              <a:t>Foreign bodies</a:t>
            </a:r>
          </a:p>
          <a:p>
            <a:pPr>
              <a:buClr>
                <a:srgbClr val="99FF99"/>
              </a:buClr>
              <a:buFont typeface="Wingdings" panose="05000000000000000000" pitchFamily="2" charset="2"/>
              <a:buChar char="]"/>
            </a:pPr>
            <a:r>
              <a:rPr lang="en-US" altLang="en-US" sz="2000" b="1">
                <a:solidFill>
                  <a:srgbClr val="99CCFF"/>
                </a:solidFill>
              </a:rPr>
              <a:t>Impact of molten alloy</a:t>
            </a:r>
          </a:p>
        </p:txBody>
      </p:sp>
      <p:pic>
        <p:nvPicPr>
          <p:cNvPr id="148484" name="Picture 4" descr="DSCN1336">
            <a:extLst>
              <a:ext uri="{FF2B5EF4-FFF2-40B4-BE49-F238E27FC236}">
                <a16:creationId xmlns:a16="http://schemas.microsoft.com/office/drawing/2014/main" id="{3BBA0B9B-C226-16EE-4207-CA9A5DE74E0A}"/>
              </a:ext>
            </a:extLst>
          </p:cNvPr>
          <p:cNvPicPr>
            <a:picLocks noGrp="1" noChangeAspect="1" noChangeArrowheads="1"/>
          </p:cNvPicPr>
          <p:nvPr>
            <p:ph sz="quarter" idx="3"/>
          </p:nvPr>
        </p:nvPicPr>
        <p:blipFill>
          <a:blip r:embed="rId3">
            <a:lum bright="24000" contrast="66000"/>
            <a:extLst>
              <a:ext uri="{28A0092B-C50C-407E-A947-70E740481C1C}">
                <a14:useLocalDpi xmlns:a14="http://schemas.microsoft.com/office/drawing/2010/main" val="0"/>
              </a:ext>
            </a:extLst>
          </a:blip>
          <a:srcRect l="28819" t="27623" r="43402" b="32098"/>
          <a:stretch>
            <a:fillRect/>
          </a:stretch>
        </p:blipFill>
        <p:spPr>
          <a:xfrm>
            <a:off x="6886575" y="3162301"/>
            <a:ext cx="2757488" cy="1990725"/>
          </a:xfrm>
          <a:noFill/>
          <a:ln w="38100">
            <a:solidFill>
              <a:srgbClr val="FF000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a:extLst>
              <a:ext uri="{FF2B5EF4-FFF2-40B4-BE49-F238E27FC236}">
                <a16:creationId xmlns:a16="http://schemas.microsoft.com/office/drawing/2014/main" id="{3BDEBB54-46F7-32B7-A1D8-5F5E1BC0E8C2}"/>
              </a:ext>
            </a:extLst>
          </p:cNvPr>
          <p:cNvSpPr>
            <a:spLocks noGrp="1" noChangeArrowheads="1"/>
          </p:cNvSpPr>
          <p:nvPr>
            <p:ph type="title"/>
          </p:nvPr>
        </p:nvSpPr>
        <p:spPr/>
        <p:txBody>
          <a:bodyPr/>
          <a:lstStyle/>
          <a:p>
            <a:r>
              <a:rPr lang="en-US" altLang="en-US"/>
              <a:t>Investing Procedure</a:t>
            </a:r>
          </a:p>
        </p:txBody>
      </p:sp>
      <p:pic>
        <p:nvPicPr>
          <p:cNvPr id="150531" name="Picture 7" descr="vacuum mixer">
            <a:extLst>
              <a:ext uri="{FF2B5EF4-FFF2-40B4-BE49-F238E27FC236}">
                <a16:creationId xmlns:a16="http://schemas.microsoft.com/office/drawing/2014/main" id="{33F2734D-65A1-4CCC-783B-AC003F30B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733800"/>
            <a:ext cx="2646363" cy="2736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0532" name="Picture 8" descr="mixing bowl">
            <a:extLst>
              <a:ext uri="{FF2B5EF4-FFF2-40B4-BE49-F238E27FC236}">
                <a16:creationId xmlns:a16="http://schemas.microsoft.com/office/drawing/2014/main" id="{39FB1FED-4A35-D85D-063C-5A5DCDC3A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3733800"/>
            <a:ext cx="4017963"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0533" name="Rectangle 9">
            <a:extLst>
              <a:ext uri="{FF2B5EF4-FFF2-40B4-BE49-F238E27FC236}">
                <a16:creationId xmlns:a16="http://schemas.microsoft.com/office/drawing/2014/main" id="{F96DD249-1427-8530-6FC8-B2B423529FC6}"/>
              </a:ext>
            </a:extLst>
          </p:cNvPr>
          <p:cNvSpPr>
            <a:spLocks noChangeArrowheads="1"/>
          </p:cNvSpPr>
          <p:nvPr/>
        </p:nvSpPr>
        <p:spPr bwMode="auto">
          <a:xfrm>
            <a:off x="3132139" y="6003926"/>
            <a:ext cx="5508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000099"/>
                </a:solidFill>
              </a:rPr>
              <a:t>Vacuum mixer                                     Mixing bowl</a:t>
            </a:r>
          </a:p>
        </p:txBody>
      </p:sp>
      <p:sp>
        <p:nvSpPr>
          <p:cNvPr id="150534" name="Rectangle 10">
            <a:extLst>
              <a:ext uri="{FF2B5EF4-FFF2-40B4-BE49-F238E27FC236}">
                <a16:creationId xmlns:a16="http://schemas.microsoft.com/office/drawing/2014/main" id="{4EEFB5E0-B238-3240-F5E2-23B358BA18CB}"/>
              </a:ext>
            </a:extLst>
          </p:cNvPr>
          <p:cNvSpPr>
            <a:spLocks noChangeArrowheads="1"/>
          </p:cNvSpPr>
          <p:nvPr/>
        </p:nvSpPr>
        <p:spPr bwMode="auto">
          <a:xfrm>
            <a:off x="2438400" y="1752601"/>
            <a:ext cx="73152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00FF00"/>
                </a:solidFill>
              </a:rPr>
              <a:t>IMPORTANT TIPS</a:t>
            </a:r>
          </a:p>
          <a:p>
            <a:pPr lvl="1" eaLnBrk="0" fontAlgn="base" hangingPunct="0">
              <a:lnSpc>
                <a:spcPct val="80000"/>
              </a:lnSpc>
              <a:spcBef>
                <a:spcPct val="0"/>
              </a:spcBef>
              <a:spcAft>
                <a:spcPct val="0"/>
              </a:spcAft>
              <a:buClrTx/>
              <a:buNone/>
            </a:pPr>
            <a:r>
              <a:rPr lang="en-US" altLang="en-US" sz="2000">
                <a:solidFill>
                  <a:srgbClr val="FFFFCC"/>
                </a:solidFill>
              </a:rPr>
              <a:t>1. Investment should always be added to the water.</a:t>
            </a:r>
          </a:p>
          <a:p>
            <a:pPr lvl="1" eaLnBrk="0" fontAlgn="base" hangingPunct="0">
              <a:lnSpc>
                <a:spcPct val="80000"/>
              </a:lnSpc>
              <a:spcBef>
                <a:spcPct val="0"/>
              </a:spcBef>
              <a:spcAft>
                <a:spcPct val="0"/>
              </a:spcAft>
              <a:buClrTx/>
              <a:buNone/>
            </a:pPr>
            <a:r>
              <a:rPr lang="en-US" altLang="en-US" sz="2000">
                <a:solidFill>
                  <a:srgbClr val="FFFFCC"/>
                </a:solidFill>
              </a:rPr>
              <a:t>2. Equipment must be kept clean and free of set investment.</a:t>
            </a:r>
          </a:p>
          <a:p>
            <a:pPr lvl="1" eaLnBrk="0" fontAlgn="base" hangingPunct="0">
              <a:lnSpc>
                <a:spcPct val="80000"/>
              </a:lnSpc>
              <a:spcBef>
                <a:spcPct val="0"/>
              </a:spcBef>
              <a:spcAft>
                <a:spcPct val="0"/>
              </a:spcAft>
              <a:buClrTx/>
              <a:buNone/>
            </a:pPr>
            <a:r>
              <a:rPr lang="en-US" altLang="en-US" sz="2000">
                <a:solidFill>
                  <a:srgbClr val="FFFFCC"/>
                </a:solidFill>
              </a:rPr>
              <a:t>3. Close the container when not in use.</a:t>
            </a:r>
          </a:p>
          <a:p>
            <a:pPr lvl="1" eaLnBrk="0" fontAlgn="base" hangingPunct="0">
              <a:lnSpc>
                <a:spcPct val="80000"/>
              </a:lnSpc>
              <a:spcBef>
                <a:spcPct val="0"/>
              </a:spcBef>
              <a:spcAft>
                <a:spcPct val="0"/>
              </a:spcAft>
              <a:buClrTx/>
              <a:buNone/>
            </a:pPr>
            <a:r>
              <a:rPr lang="en-US" altLang="en-US" sz="2000">
                <a:solidFill>
                  <a:srgbClr val="FFFFCC"/>
                </a:solidFill>
              </a:rPr>
              <a:t>4. Always store the investment in a dry area.</a:t>
            </a:r>
            <a:endParaRPr lang="en-US" altLang="en-US" sz="1200">
              <a:solidFill>
                <a:srgbClr val="FFFFCC"/>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742659C5-AC34-FEFA-B788-F64C63CD65C3}"/>
              </a:ext>
            </a:extLst>
          </p:cNvPr>
          <p:cNvSpPr>
            <a:spLocks noGrp="1" noChangeArrowheads="1"/>
          </p:cNvSpPr>
          <p:nvPr>
            <p:ph type="title"/>
          </p:nvPr>
        </p:nvSpPr>
        <p:spPr/>
        <p:txBody>
          <a:bodyPr/>
          <a:lstStyle/>
          <a:p>
            <a:r>
              <a:rPr lang="en-US" altLang="en-US"/>
              <a:t>Burn out procedure</a:t>
            </a:r>
          </a:p>
        </p:txBody>
      </p:sp>
      <p:sp>
        <p:nvSpPr>
          <p:cNvPr id="152579" name="Rectangle 3">
            <a:extLst>
              <a:ext uri="{FF2B5EF4-FFF2-40B4-BE49-F238E27FC236}">
                <a16:creationId xmlns:a16="http://schemas.microsoft.com/office/drawing/2014/main" id="{15CEB46A-3567-C124-89D8-3EBAFDDE625A}"/>
              </a:ext>
            </a:extLst>
          </p:cNvPr>
          <p:cNvSpPr>
            <a:spLocks noGrp="1" noChangeArrowheads="1"/>
          </p:cNvSpPr>
          <p:nvPr>
            <p:ph type="body" idx="1"/>
          </p:nvPr>
        </p:nvSpPr>
        <p:spPr>
          <a:xfrm>
            <a:off x="2209800" y="2057400"/>
            <a:ext cx="7239000" cy="2667000"/>
          </a:xfrm>
        </p:spPr>
        <p:txBody>
          <a:bodyPr/>
          <a:lstStyle/>
          <a:p>
            <a:pPr>
              <a:buClr>
                <a:srgbClr val="D9D417"/>
              </a:buClr>
              <a:buFont typeface="Wingdings" panose="05000000000000000000" pitchFamily="2" charset="2"/>
              <a:buChar char="ü"/>
            </a:pPr>
            <a:r>
              <a:rPr lang="en-US" altLang="en-US" sz="2000" b="1">
                <a:solidFill>
                  <a:srgbClr val="99CCFF"/>
                </a:solidFill>
              </a:rPr>
              <a:t>Heating the investment in a thermostatically controlled furnace until the wax is burned out</a:t>
            </a:r>
          </a:p>
          <a:p>
            <a:pPr>
              <a:buClr>
                <a:srgbClr val="D9D417"/>
              </a:buClr>
              <a:buFont typeface="Wingdings" panose="05000000000000000000" pitchFamily="2" charset="2"/>
              <a:buChar char="ü"/>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Creates a mold space </a:t>
            </a:r>
          </a:p>
          <a:p>
            <a:pPr>
              <a:buClr>
                <a:srgbClr val="D9D417"/>
              </a:buClr>
              <a:buFont typeface="Wingdings" panose="05000000000000000000" pitchFamily="2" charset="2"/>
              <a:buChar char="ü"/>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Provides thermal expansion of </a:t>
            </a:r>
          </a:p>
          <a:p>
            <a:pPr lvl="1">
              <a:buClr>
                <a:srgbClr val="D9D417"/>
              </a:buClr>
              <a:buFont typeface="Wingdings" panose="05000000000000000000" pitchFamily="2" charset="2"/>
              <a:buNone/>
            </a:pPr>
            <a:r>
              <a:rPr lang="en-US" altLang="en-US" sz="2000" b="1">
                <a:solidFill>
                  <a:srgbClr val="99CCFF"/>
                </a:solidFill>
              </a:rPr>
              <a:t>investment </a:t>
            </a:r>
          </a:p>
        </p:txBody>
      </p:sp>
      <p:pic>
        <p:nvPicPr>
          <p:cNvPr id="152580" name="Picture 4" descr="KC_40">
            <a:extLst>
              <a:ext uri="{FF2B5EF4-FFF2-40B4-BE49-F238E27FC236}">
                <a16:creationId xmlns:a16="http://schemas.microsoft.com/office/drawing/2014/main" id="{17CFF56E-A68B-E093-8730-8BFBD6FF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3200401"/>
            <a:ext cx="2695575" cy="30003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55562D79-597E-7E2B-A437-D70CD08EDC4A}"/>
              </a:ext>
            </a:extLst>
          </p:cNvPr>
          <p:cNvSpPr>
            <a:spLocks noGrp="1" noChangeArrowheads="1"/>
          </p:cNvSpPr>
          <p:nvPr>
            <p:ph type="title"/>
          </p:nvPr>
        </p:nvSpPr>
        <p:spPr/>
        <p:txBody>
          <a:bodyPr/>
          <a:lstStyle/>
          <a:p>
            <a:endParaRPr lang="en-IN" altLang="en-US"/>
          </a:p>
        </p:txBody>
      </p:sp>
      <p:sp>
        <p:nvSpPr>
          <p:cNvPr id="154627" name="Content Placeholder 2">
            <a:extLst>
              <a:ext uri="{FF2B5EF4-FFF2-40B4-BE49-F238E27FC236}">
                <a16:creationId xmlns:a16="http://schemas.microsoft.com/office/drawing/2014/main" id="{63225AE8-D135-688B-F858-08EC7AF8904A}"/>
              </a:ext>
            </a:extLst>
          </p:cNvPr>
          <p:cNvSpPr>
            <a:spLocks noGrp="1" noChangeArrowheads="1"/>
          </p:cNvSpPr>
          <p:nvPr>
            <p:ph idx="1"/>
          </p:nvPr>
        </p:nvSpPr>
        <p:spPr/>
        <p:txBody>
          <a:bodyPr/>
          <a:lstStyle/>
          <a:p>
            <a:endParaRPr lang="en-I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25E8FEEA-E8A2-574F-394F-E548EF9F8586}"/>
              </a:ext>
            </a:extLst>
          </p:cNvPr>
          <p:cNvSpPr>
            <a:spLocks noGrp="1" noChangeArrowheads="1"/>
          </p:cNvSpPr>
          <p:nvPr>
            <p:ph type="title"/>
          </p:nvPr>
        </p:nvSpPr>
        <p:spPr/>
        <p:txBody>
          <a:bodyPr/>
          <a:lstStyle/>
          <a:p>
            <a:r>
              <a:rPr lang="en-US" altLang="en-US"/>
              <a:t>Techniques</a:t>
            </a:r>
          </a:p>
        </p:txBody>
      </p:sp>
      <p:sp>
        <p:nvSpPr>
          <p:cNvPr id="155651" name="Rectangle 3">
            <a:extLst>
              <a:ext uri="{FF2B5EF4-FFF2-40B4-BE49-F238E27FC236}">
                <a16:creationId xmlns:a16="http://schemas.microsoft.com/office/drawing/2014/main" id="{88845383-E49B-931C-BE1C-5525D6F2C1C1}"/>
              </a:ext>
            </a:extLst>
          </p:cNvPr>
          <p:cNvSpPr>
            <a:spLocks noGrp="1" noChangeArrowheads="1"/>
          </p:cNvSpPr>
          <p:nvPr>
            <p:ph type="body" idx="1"/>
          </p:nvPr>
        </p:nvSpPr>
        <p:spPr>
          <a:xfrm>
            <a:off x="2286000" y="1905001"/>
            <a:ext cx="7543800" cy="4525963"/>
          </a:xfrm>
        </p:spPr>
        <p:txBody>
          <a:bodyPr/>
          <a:lstStyle/>
          <a:p>
            <a:pPr>
              <a:buClr>
                <a:srgbClr val="00FFFF"/>
              </a:buClr>
              <a:buFont typeface="Wingdings" panose="05000000000000000000" pitchFamily="2" charset="2"/>
              <a:buChar char="$"/>
            </a:pPr>
            <a:r>
              <a:rPr lang="en-US" altLang="en-US" sz="2000" b="1">
                <a:solidFill>
                  <a:srgbClr val="00FFFF"/>
                </a:solidFill>
              </a:rPr>
              <a:t>  </a:t>
            </a:r>
            <a:r>
              <a:rPr lang="en-US" altLang="en-US" sz="2000" b="1">
                <a:solidFill>
                  <a:srgbClr val="FFFF00"/>
                </a:solidFill>
              </a:rPr>
              <a:t>Hygroscopic low heat tech – 500</a:t>
            </a:r>
            <a:r>
              <a:rPr lang="en-US" altLang="en-US" sz="2000" b="1">
                <a:solidFill>
                  <a:srgbClr val="FFFF00"/>
                </a:solidFill>
                <a:sym typeface="Symbol" panose="05050102010706020507" pitchFamily="18" charset="2"/>
              </a:rPr>
              <a:t> C for 60 min to 5 hours</a:t>
            </a:r>
          </a:p>
          <a:p>
            <a:pPr lvl="1">
              <a:buFont typeface="Wingdings" panose="05000000000000000000" pitchFamily="2" charset="2"/>
              <a:buChar char="Ø"/>
            </a:pPr>
            <a:r>
              <a:rPr lang="en-US" altLang="en-US" sz="2000" b="1">
                <a:solidFill>
                  <a:srgbClr val="00FFFF"/>
                </a:solidFill>
              </a:rPr>
              <a:t> 37</a:t>
            </a:r>
            <a:r>
              <a:rPr lang="en-US" altLang="en-US" sz="2000" b="1">
                <a:solidFill>
                  <a:srgbClr val="00FFFF"/>
                </a:solidFill>
                <a:sym typeface="Symbol" panose="05050102010706020507" pitchFamily="18" charset="2"/>
              </a:rPr>
              <a:t> C water bath</a:t>
            </a:r>
          </a:p>
          <a:p>
            <a:pPr lvl="1">
              <a:buFont typeface="Wingdings" panose="05000000000000000000" pitchFamily="2" charset="2"/>
              <a:buChar char="Ø"/>
            </a:pPr>
            <a:r>
              <a:rPr lang="en-US" altLang="en-US" sz="2000" b="1">
                <a:solidFill>
                  <a:srgbClr val="00FFFF"/>
                </a:solidFill>
                <a:sym typeface="Symbol" panose="05050102010706020507" pitchFamily="18" charset="2"/>
              </a:rPr>
              <a:t> Warm water from top</a:t>
            </a:r>
          </a:p>
          <a:p>
            <a:pPr lvl="1">
              <a:buFont typeface="Wingdings" panose="05000000000000000000" pitchFamily="2" charset="2"/>
              <a:buChar char="Ø"/>
            </a:pPr>
            <a:r>
              <a:rPr lang="en-US" altLang="en-US" sz="2000" b="1">
                <a:solidFill>
                  <a:srgbClr val="00FFFF"/>
                </a:solidFill>
                <a:sym typeface="Symbol" panose="05050102010706020507" pitchFamily="18" charset="2"/>
              </a:rPr>
              <a:t> Thermal expansion</a:t>
            </a:r>
          </a:p>
          <a:p>
            <a:pPr>
              <a:buClr>
                <a:srgbClr val="00FFFF"/>
              </a:buClr>
              <a:buFont typeface="Wingdings" panose="05000000000000000000" pitchFamily="2" charset="2"/>
              <a:buChar char="$"/>
            </a:pPr>
            <a:r>
              <a:rPr lang="en-US" altLang="en-US" sz="2000" b="1">
                <a:solidFill>
                  <a:srgbClr val="00FFFF"/>
                </a:solidFill>
              </a:rPr>
              <a:t> </a:t>
            </a:r>
            <a:r>
              <a:rPr lang="en-US" altLang="en-US" sz="2000" b="1">
                <a:solidFill>
                  <a:srgbClr val="FFFF00"/>
                </a:solidFill>
              </a:rPr>
              <a:t>High heat thermal expansion tech </a:t>
            </a:r>
          </a:p>
          <a:p>
            <a:pPr lvl="1">
              <a:buClr>
                <a:srgbClr val="FFFF00"/>
              </a:buClr>
              <a:buFont typeface="Wingdings" panose="05000000000000000000" pitchFamily="2" charset="2"/>
              <a:buChar char="v"/>
            </a:pPr>
            <a:r>
              <a:rPr lang="en-US" altLang="en-US" sz="2000" b="1">
                <a:solidFill>
                  <a:srgbClr val="00FFFF"/>
                </a:solidFill>
              </a:rPr>
              <a:t>Gypsum bonded - 650 – 700 </a:t>
            </a:r>
            <a:r>
              <a:rPr lang="en-US" altLang="en-US" sz="2000" b="1">
                <a:solidFill>
                  <a:srgbClr val="00FFFF"/>
                </a:solidFill>
                <a:sym typeface="Symbol" panose="05050102010706020507" pitchFamily="18" charset="2"/>
              </a:rPr>
              <a:t> C in 60 min &amp; held for 15 – 30 min</a:t>
            </a:r>
            <a:r>
              <a:rPr lang="en-US" altLang="en-US" sz="2000" b="1">
                <a:solidFill>
                  <a:srgbClr val="00FFFF"/>
                </a:solidFill>
              </a:rPr>
              <a:t> </a:t>
            </a:r>
          </a:p>
          <a:p>
            <a:pPr lvl="1">
              <a:buClr>
                <a:srgbClr val="FFFF00"/>
              </a:buClr>
              <a:buFont typeface="Wingdings" panose="05000000000000000000" pitchFamily="2" charset="2"/>
              <a:buChar char="v"/>
            </a:pPr>
            <a:r>
              <a:rPr lang="en-US" altLang="en-US" sz="2000" b="1">
                <a:solidFill>
                  <a:srgbClr val="00FFFF"/>
                </a:solidFill>
              </a:rPr>
              <a:t>Phosphate bonded – 750 to 900 </a:t>
            </a:r>
            <a:r>
              <a:rPr lang="en-US" altLang="en-US" sz="2000" b="1">
                <a:solidFill>
                  <a:srgbClr val="00FFFF"/>
                </a:solidFill>
                <a:sym typeface="Symbol" panose="05050102010706020507" pitchFamily="18" charset="2"/>
              </a:rPr>
              <a:t> C , slow to 315  C and rapid to upper temp &amp; held for 30 min</a:t>
            </a:r>
            <a:endParaRPr lang="en-US" altLang="en-US" sz="2000" b="1">
              <a:solidFill>
                <a:srgbClr val="00FFFF"/>
              </a:solidFill>
            </a:endParaRPr>
          </a:p>
          <a:p>
            <a:pPr lvl="1">
              <a:buFont typeface="Wingdings" panose="05000000000000000000" pitchFamily="2" charset="2"/>
              <a:buChar char="Ø"/>
            </a:pPr>
            <a:r>
              <a:rPr lang="en-US" altLang="en-US" sz="2000" b="1">
                <a:solidFill>
                  <a:srgbClr val="00FFFF"/>
                </a:solidFill>
              </a:rPr>
              <a:t> Thermal expansion</a:t>
            </a:r>
          </a:p>
          <a:p>
            <a:pPr lvl="1">
              <a:buFont typeface="Wingdings" panose="05000000000000000000" pitchFamily="2" charset="2"/>
              <a:buChar char="Ø"/>
            </a:pPr>
            <a:r>
              <a:rPr lang="en-US" altLang="en-US" sz="2000" b="1">
                <a:solidFill>
                  <a:srgbClr val="00FFFF"/>
                </a:solidFill>
              </a:rPr>
              <a:t> Heat of reaction expanding the wax pattern</a:t>
            </a:r>
          </a:p>
          <a:p>
            <a:pPr lvl="1">
              <a:buFont typeface="Wingdings" panose="05000000000000000000" pitchFamily="2" charset="2"/>
              <a:buChar char="Ø"/>
            </a:pPr>
            <a:r>
              <a:rPr lang="en-US" altLang="en-US" sz="2000" b="1">
                <a:solidFill>
                  <a:srgbClr val="00FFFF"/>
                </a:solidFill>
              </a:rPr>
              <a:t> Setting expansion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a:extLst>
              <a:ext uri="{FF2B5EF4-FFF2-40B4-BE49-F238E27FC236}">
                <a16:creationId xmlns:a16="http://schemas.microsoft.com/office/drawing/2014/main" id="{1B8C9A91-1224-B619-9E9C-0BA7DA917FF4}"/>
              </a:ext>
            </a:extLst>
          </p:cNvPr>
          <p:cNvSpPr>
            <a:spLocks noGrp="1" noChangeArrowheads="1"/>
          </p:cNvSpPr>
          <p:nvPr>
            <p:ph type="title"/>
          </p:nvPr>
        </p:nvSpPr>
        <p:spPr>
          <a:xfrm>
            <a:off x="3505200" y="609600"/>
            <a:ext cx="6553200" cy="776288"/>
          </a:xfrm>
        </p:spPr>
        <p:txBody>
          <a:bodyPr/>
          <a:lstStyle/>
          <a:p>
            <a:r>
              <a:rPr lang="en-US" altLang="en-US"/>
              <a:t>Investment Material</a:t>
            </a:r>
          </a:p>
        </p:txBody>
      </p:sp>
      <p:sp>
        <p:nvSpPr>
          <p:cNvPr id="87043" name="Rectangle 5">
            <a:extLst>
              <a:ext uri="{FF2B5EF4-FFF2-40B4-BE49-F238E27FC236}">
                <a16:creationId xmlns:a16="http://schemas.microsoft.com/office/drawing/2014/main" id="{B273F518-3A73-9765-F141-CB118984DB6F}"/>
              </a:ext>
            </a:extLst>
          </p:cNvPr>
          <p:cNvSpPr>
            <a:spLocks noChangeArrowheads="1"/>
          </p:cNvSpPr>
          <p:nvPr/>
        </p:nvSpPr>
        <p:spPr bwMode="auto">
          <a:xfrm>
            <a:off x="2209801" y="1878014"/>
            <a:ext cx="7281863" cy="1260475"/>
          </a:xfrm>
          <a:prstGeom prst="rect">
            <a:avLst/>
          </a:prstGeom>
          <a:noFill/>
          <a:ln w="952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lnSpc>
                <a:spcPct val="80000"/>
              </a:lnSpc>
              <a:spcAft>
                <a:spcPct val="0"/>
              </a:spcAft>
              <a:buClr>
                <a:srgbClr val="CC00CC"/>
              </a:buClr>
              <a:buNone/>
            </a:pPr>
            <a:r>
              <a:rPr lang="en-GB" altLang="en-US" sz="2000" b="1">
                <a:solidFill>
                  <a:srgbClr val="FFFF00"/>
                </a:solidFill>
              </a:rPr>
              <a:t>GPT</a:t>
            </a:r>
            <a:r>
              <a:rPr lang="en-GB" altLang="en-US" sz="2000" b="1">
                <a:solidFill>
                  <a:srgbClr val="FFFFCC"/>
                </a:solidFill>
              </a:rPr>
              <a:t> - A material consisting principally of an allotrope of silica </a:t>
            </a:r>
          </a:p>
          <a:p>
            <a:pPr fontAlgn="base">
              <a:lnSpc>
                <a:spcPct val="80000"/>
              </a:lnSpc>
              <a:spcAft>
                <a:spcPct val="0"/>
              </a:spcAft>
              <a:buClr>
                <a:srgbClr val="CC00CC"/>
              </a:buClr>
              <a:buNone/>
            </a:pPr>
            <a:r>
              <a:rPr lang="en-GB" altLang="en-US" sz="2000" b="1">
                <a:solidFill>
                  <a:srgbClr val="FFFFCC"/>
                </a:solidFill>
              </a:rPr>
              <a:t>and a bonding agent. The bonding substance may be gypsum </a:t>
            </a:r>
          </a:p>
          <a:p>
            <a:pPr fontAlgn="base">
              <a:lnSpc>
                <a:spcPct val="80000"/>
              </a:lnSpc>
              <a:spcAft>
                <a:spcPct val="0"/>
              </a:spcAft>
              <a:buClr>
                <a:srgbClr val="CC00CC"/>
              </a:buClr>
              <a:buNone/>
            </a:pPr>
            <a:r>
              <a:rPr lang="en-GB" altLang="en-US" sz="2000" b="1">
                <a:solidFill>
                  <a:srgbClr val="FFFFCC"/>
                </a:solidFill>
              </a:rPr>
              <a:t>(for use in lower casting temperatures) and phosphates and silica </a:t>
            </a:r>
          </a:p>
          <a:p>
            <a:pPr fontAlgn="base">
              <a:lnSpc>
                <a:spcPct val="80000"/>
              </a:lnSpc>
              <a:spcAft>
                <a:spcPct val="0"/>
              </a:spcAft>
              <a:buClr>
                <a:srgbClr val="CC00CC"/>
              </a:buClr>
              <a:buNone/>
            </a:pPr>
            <a:r>
              <a:rPr lang="en-GB" altLang="en-US" sz="2000" b="1">
                <a:solidFill>
                  <a:srgbClr val="FFFFCC"/>
                </a:solidFill>
              </a:rPr>
              <a:t>(for use in higher casting temperatures). </a:t>
            </a:r>
          </a:p>
        </p:txBody>
      </p:sp>
      <p:sp>
        <p:nvSpPr>
          <p:cNvPr id="87044" name="Rectangle 6">
            <a:extLst>
              <a:ext uri="{FF2B5EF4-FFF2-40B4-BE49-F238E27FC236}">
                <a16:creationId xmlns:a16="http://schemas.microsoft.com/office/drawing/2014/main" id="{0CFB7879-5A5C-3813-EDE0-FC286BDD1CB9}"/>
              </a:ext>
            </a:extLst>
          </p:cNvPr>
          <p:cNvSpPr>
            <a:spLocks noChangeArrowheads="1"/>
          </p:cNvSpPr>
          <p:nvPr/>
        </p:nvSpPr>
        <p:spPr bwMode="auto">
          <a:xfrm>
            <a:off x="2057400" y="3352801"/>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
                <a:srgbClr val="00FFFF"/>
              </a:buClr>
              <a:buFont typeface="Webdings" panose="05030102010509060703" pitchFamily="18" charset="2"/>
              <a:buChar char="%"/>
            </a:pPr>
            <a:r>
              <a:rPr lang="en-GB" altLang="en-US" sz="2000" b="1">
                <a:solidFill>
                  <a:srgbClr val="FFFFCC"/>
                </a:solidFill>
              </a:rPr>
              <a:t>  Gypsum bonded investment – conventional gold alloys</a:t>
            </a:r>
          </a:p>
          <a:p>
            <a:pPr eaLnBrk="0" fontAlgn="base" hangingPunct="0">
              <a:spcBef>
                <a:spcPct val="0"/>
              </a:spcBef>
              <a:spcAft>
                <a:spcPct val="0"/>
              </a:spcAft>
              <a:buClr>
                <a:srgbClr val="00FFFF"/>
              </a:buClr>
              <a:buFont typeface="Webdings" panose="05030102010509060703" pitchFamily="18" charset="2"/>
              <a:buChar char="%"/>
            </a:pPr>
            <a:r>
              <a:rPr lang="en-GB" altLang="en-US" sz="2000" b="1">
                <a:solidFill>
                  <a:srgbClr val="FFFFCC"/>
                </a:solidFill>
              </a:rPr>
              <a:t>  Phosphate bonded investment – metal ceramic &amp; some base metal alloys</a:t>
            </a:r>
          </a:p>
          <a:p>
            <a:pPr eaLnBrk="0" fontAlgn="base" hangingPunct="0">
              <a:spcBef>
                <a:spcPct val="0"/>
              </a:spcBef>
              <a:spcAft>
                <a:spcPct val="0"/>
              </a:spcAft>
              <a:buClr>
                <a:srgbClr val="00FFFF"/>
              </a:buClr>
              <a:buFont typeface="Webdings" panose="05030102010509060703" pitchFamily="18" charset="2"/>
              <a:buChar char="%"/>
            </a:pPr>
            <a:r>
              <a:rPr lang="en-GB" altLang="en-US" sz="2000" b="1">
                <a:solidFill>
                  <a:srgbClr val="FFFFCC"/>
                </a:solidFill>
              </a:rPr>
              <a:t>  Ethyl silicate bonded investment – base metal alloys</a:t>
            </a:r>
          </a:p>
        </p:txBody>
      </p:sp>
      <p:pic>
        <p:nvPicPr>
          <p:cNvPr id="87045" name="Picture 7" descr="supervest">
            <a:extLst>
              <a:ext uri="{FF2B5EF4-FFF2-40B4-BE49-F238E27FC236}">
                <a16:creationId xmlns:a16="http://schemas.microsoft.com/office/drawing/2014/main" id="{B01CBC34-C23B-38D1-331C-534B6E534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2209800" cy="2209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7046" name="Picture 8" descr="DSC06442">
            <a:extLst>
              <a:ext uri="{FF2B5EF4-FFF2-40B4-BE49-F238E27FC236}">
                <a16:creationId xmlns:a16="http://schemas.microsoft.com/office/drawing/2014/main" id="{22487D8C-06FF-6D2F-967E-1659CFEB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95800"/>
            <a:ext cx="2209800" cy="2209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7047" name="Picture 9" descr="DSC06441">
            <a:extLst>
              <a:ext uri="{FF2B5EF4-FFF2-40B4-BE49-F238E27FC236}">
                <a16:creationId xmlns:a16="http://schemas.microsoft.com/office/drawing/2014/main" id="{4A2E401A-0CFF-4945-DD78-EBE680B12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495800"/>
            <a:ext cx="2209800" cy="2209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a:extLst>
              <a:ext uri="{FF2B5EF4-FFF2-40B4-BE49-F238E27FC236}">
                <a16:creationId xmlns:a16="http://schemas.microsoft.com/office/drawing/2014/main" id="{F484BB9F-1AFE-AC97-E125-90B2A4DF5B92}"/>
              </a:ext>
            </a:extLst>
          </p:cNvPr>
          <p:cNvSpPr>
            <a:spLocks noGrp="1" noChangeArrowheads="1"/>
          </p:cNvSpPr>
          <p:nvPr>
            <p:ph type="title"/>
          </p:nvPr>
        </p:nvSpPr>
        <p:spPr/>
        <p:txBody>
          <a:bodyPr/>
          <a:lstStyle/>
          <a:p>
            <a:r>
              <a:rPr lang="en-US" altLang="en-US" sz="4000"/>
              <a:t>Time allowable for casting</a:t>
            </a:r>
          </a:p>
        </p:txBody>
      </p:sp>
      <p:sp>
        <p:nvSpPr>
          <p:cNvPr id="157699" name="Rectangle 5">
            <a:extLst>
              <a:ext uri="{FF2B5EF4-FFF2-40B4-BE49-F238E27FC236}">
                <a16:creationId xmlns:a16="http://schemas.microsoft.com/office/drawing/2014/main" id="{2359F840-DF7E-C284-BC6E-DA92C4BB2653}"/>
              </a:ext>
            </a:extLst>
          </p:cNvPr>
          <p:cNvSpPr>
            <a:spLocks noChangeArrowheads="1"/>
          </p:cNvSpPr>
          <p:nvPr/>
        </p:nvSpPr>
        <p:spPr bwMode="auto">
          <a:xfrm>
            <a:off x="2438401" y="3094038"/>
            <a:ext cx="69056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spcBef>
                <a:spcPct val="30000"/>
              </a:spcBef>
              <a:spcAft>
                <a:spcPct val="0"/>
              </a:spcAft>
              <a:buClr>
                <a:srgbClr val="990099"/>
              </a:buClr>
              <a:buFont typeface="Webdings" panose="05030102010509060703" pitchFamily="18" charset="2"/>
              <a:buChar char=""/>
            </a:pPr>
            <a:r>
              <a:rPr lang="en-US" altLang="en-US" sz="2000" b="1">
                <a:solidFill>
                  <a:srgbClr val="FFFFCC"/>
                </a:solidFill>
              </a:rPr>
              <a:t> </a:t>
            </a:r>
            <a:r>
              <a:rPr lang="en-US" altLang="en-US" sz="2000" b="1">
                <a:solidFill>
                  <a:srgbClr val="FFFF00"/>
                </a:solidFill>
              </a:rPr>
              <a:t>The time lapse between burn out and casting – critical </a:t>
            </a:r>
          </a:p>
          <a:p>
            <a:pPr lvl="1" fontAlgn="base">
              <a:spcBef>
                <a:spcPct val="30000"/>
              </a:spcBef>
              <a:spcAft>
                <a:spcPct val="0"/>
              </a:spcAft>
              <a:buClr>
                <a:srgbClr val="990099"/>
              </a:buClr>
              <a:buNone/>
            </a:pPr>
            <a:r>
              <a:rPr lang="en-US" altLang="en-US" sz="2000" b="1">
                <a:solidFill>
                  <a:srgbClr val="FFFF00"/>
                </a:solidFill>
              </a:rPr>
              <a:t>for high heat technique</a:t>
            </a:r>
          </a:p>
          <a:p>
            <a:pPr fontAlgn="base">
              <a:spcBef>
                <a:spcPct val="30000"/>
              </a:spcBef>
              <a:spcAft>
                <a:spcPct val="0"/>
              </a:spcAft>
              <a:buClr>
                <a:srgbClr val="990099"/>
              </a:buClr>
              <a:buFont typeface="Webdings" panose="05030102010509060703" pitchFamily="18" charset="2"/>
              <a:buChar char=""/>
            </a:pPr>
            <a:r>
              <a:rPr lang="en-US" altLang="en-US" sz="2000" b="1">
                <a:solidFill>
                  <a:srgbClr val="FFFF00"/>
                </a:solidFill>
              </a:rPr>
              <a:t> One minute can pass without a noticeable loss in dimension</a:t>
            </a:r>
          </a:p>
          <a:p>
            <a:pPr fontAlgn="base">
              <a:spcBef>
                <a:spcPct val="30000"/>
              </a:spcBef>
              <a:spcAft>
                <a:spcPct val="0"/>
              </a:spcAft>
              <a:buClr>
                <a:srgbClr val="990099"/>
              </a:buClr>
              <a:buFont typeface="Webdings" panose="05030102010509060703" pitchFamily="18" charset="2"/>
              <a:buChar char=""/>
            </a:pPr>
            <a:r>
              <a:rPr lang="en-US" altLang="en-US" sz="2000" b="1">
                <a:solidFill>
                  <a:srgbClr val="FFFF00"/>
                </a:solidFill>
              </a:rPr>
              <a:t> Applicable for low heat technique also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936EE4AA-A7E6-2202-058E-6BE737024FA7}"/>
              </a:ext>
            </a:extLst>
          </p:cNvPr>
          <p:cNvSpPr>
            <a:spLocks noGrp="1" noChangeArrowheads="1"/>
          </p:cNvSpPr>
          <p:nvPr>
            <p:ph type="title"/>
          </p:nvPr>
        </p:nvSpPr>
        <p:spPr>
          <a:xfrm>
            <a:off x="1905000" y="228600"/>
            <a:ext cx="8229600" cy="1143000"/>
          </a:xfrm>
        </p:spPr>
        <p:txBody>
          <a:bodyPr/>
          <a:lstStyle/>
          <a:p>
            <a:r>
              <a:rPr lang="en-US" altLang="en-US"/>
              <a:t>Casting</a:t>
            </a:r>
          </a:p>
        </p:txBody>
      </p:sp>
      <p:sp>
        <p:nvSpPr>
          <p:cNvPr id="159747" name="Rectangle 3">
            <a:extLst>
              <a:ext uri="{FF2B5EF4-FFF2-40B4-BE49-F238E27FC236}">
                <a16:creationId xmlns:a16="http://schemas.microsoft.com/office/drawing/2014/main" id="{C82373B6-EEE1-306F-E4D6-1F4AA9D0AD32}"/>
              </a:ext>
            </a:extLst>
          </p:cNvPr>
          <p:cNvSpPr>
            <a:spLocks noGrp="1" noChangeArrowheads="1"/>
          </p:cNvSpPr>
          <p:nvPr>
            <p:ph type="body" sz="half" idx="1"/>
          </p:nvPr>
        </p:nvSpPr>
        <p:spPr>
          <a:xfrm>
            <a:off x="2362200" y="3200400"/>
            <a:ext cx="4343400" cy="3124200"/>
          </a:xfrm>
        </p:spPr>
        <p:txBody>
          <a:bodyPr/>
          <a:lstStyle/>
          <a:p>
            <a:pPr>
              <a:lnSpc>
                <a:spcPct val="90000"/>
              </a:lnSpc>
              <a:buFontTx/>
              <a:buNone/>
            </a:pPr>
            <a:endParaRPr lang="en-US" altLang="en-US" sz="2000" b="1"/>
          </a:p>
          <a:p>
            <a:pPr>
              <a:lnSpc>
                <a:spcPct val="90000"/>
              </a:lnSpc>
              <a:buClr>
                <a:srgbClr val="D9D417"/>
              </a:buClr>
              <a:buFont typeface="Wingdings" panose="05000000000000000000" pitchFamily="2" charset="2"/>
              <a:buChar char="ü"/>
            </a:pPr>
            <a:r>
              <a:rPr lang="en-US" altLang="en-US" sz="2000" b="1">
                <a:solidFill>
                  <a:srgbClr val="99CCFF"/>
                </a:solidFill>
              </a:rPr>
              <a:t>Heat source – melts the alloy</a:t>
            </a:r>
          </a:p>
          <a:p>
            <a:pPr>
              <a:lnSpc>
                <a:spcPct val="90000"/>
              </a:lnSpc>
              <a:buClr>
                <a:srgbClr val="D9D417"/>
              </a:buClr>
              <a:buFont typeface="Wingdings" panose="05000000000000000000" pitchFamily="2" charset="2"/>
              <a:buNone/>
            </a:pPr>
            <a:endParaRPr lang="en-US" altLang="en-US" sz="2000" b="1">
              <a:solidFill>
                <a:srgbClr val="99CCFF"/>
              </a:solidFill>
            </a:endParaRPr>
          </a:p>
          <a:p>
            <a:pPr>
              <a:lnSpc>
                <a:spcPct val="90000"/>
              </a:lnSpc>
              <a:buClr>
                <a:srgbClr val="D9D417"/>
              </a:buClr>
              <a:buFont typeface="Wingdings" panose="05000000000000000000" pitchFamily="2" charset="2"/>
              <a:buChar char="ü"/>
            </a:pPr>
            <a:r>
              <a:rPr lang="en-US" altLang="en-US" sz="2000" b="1">
                <a:solidFill>
                  <a:srgbClr val="99CCFF"/>
                </a:solidFill>
              </a:rPr>
              <a:t>Casting force – forces molten alloy into mold</a:t>
            </a:r>
          </a:p>
          <a:p>
            <a:pPr>
              <a:lnSpc>
                <a:spcPct val="90000"/>
              </a:lnSpc>
              <a:buClr>
                <a:srgbClr val="D9D417"/>
              </a:buClr>
              <a:buFont typeface="Wingdings" panose="05000000000000000000" pitchFamily="2" charset="2"/>
              <a:buNone/>
            </a:pPr>
            <a:r>
              <a:rPr lang="en-US" altLang="en-US" sz="2000" b="1">
                <a:solidFill>
                  <a:srgbClr val="99CCFF"/>
                </a:solidFill>
              </a:rPr>
              <a:t> </a:t>
            </a:r>
          </a:p>
          <a:p>
            <a:pPr>
              <a:lnSpc>
                <a:spcPct val="90000"/>
              </a:lnSpc>
              <a:buClr>
                <a:srgbClr val="D9D417"/>
              </a:buClr>
              <a:buFont typeface="Wingdings" panose="05000000000000000000" pitchFamily="2" charset="2"/>
              <a:buChar char="ü"/>
            </a:pPr>
            <a:r>
              <a:rPr lang="en-US" altLang="en-US" sz="2000" b="1">
                <a:solidFill>
                  <a:srgbClr val="99CCFF"/>
                </a:solidFill>
              </a:rPr>
              <a:t>Casting force &gt; surface tension of alloy + resistance offered by gas in the mold.</a:t>
            </a:r>
          </a:p>
        </p:txBody>
      </p:sp>
      <p:pic>
        <p:nvPicPr>
          <p:cNvPr id="159748" name="Picture 4" descr="500CentrificoCasterLab">
            <a:extLst>
              <a:ext uri="{FF2B5EF4-FFF2-40B4-BE49-F238E27FC236}">
                <a16:creationId xmlns:a16="http://schemas.microsoft.com/office/drawing/2014/main" id="{94B51FC1-B98A-71BC-DF1E-F32A95B87CF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59600" y="3751264"/>
            <a:ext cx="3022600" cy="2420937"/>
          </a:xfrm>
          <a:solidFill>
            <a:srgbClr val="FFFF00"/>
          </a:solidFill>
          <a:ln w="38100">
            <a:solidFill>
              <a:srgbClr val="FF0000"/>
            </a:solidFill>
            <a:miter lim="800000"/>
            <a:headEnd/>
            <a:tailEnd/>
          </a:ln>
        </p:spPr>
      </p:pic>
      <p:sp>
        <p:nvSpPr>
          <p:cNvPr id="159749" name="Rectangle 5">
            <a:extLst>
              <a:ext uri="{FF2B5EF4-FFF2-40B4-BE49-F238E27FC236}">
                <a16:creationId xmlns:a16="http://schemas.microsoft.com/office/drawing/2014/main" id="{6EC8BC48-1B49-0E2F-6EF9-67AE5703F846}"/>
              </a:ext>
            </a:extLst>
          </p:cNvPr>
          <p:cNvSpPr>
            <a:spLocks noChangeArrowheads="1"/>
          </p:cNvSpPr>
          <p:nvPr/>
        </p:nvSpPr>
        <p:spPr bwMode="auto">
          <a:xfrm>
            <a:off x="2743200" y="1965325"/>
            <a:ext cx="7086600" cy="1320800"/>
          </a:xfrm>
          <a:prstGeom prst="rect">
            <a:avLst/>
          </a:prstGeom>
          <a:noFill/>
          <a:ln w="952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66FF33"/>
                </a:solidFill>
              </a:rPr>
              <a:t>GPT - n </a:t>
            </a:r>
            <a:r>
              <a:rPr lang="en-US" altLang="en-US" sz="2000" b="1">
                <a:solidFill>
                  <a:srgbClr val="66FF33"/>
                </a:solidFill>
                <a:sym typeface="Symbol" panose="05050102010706020507" pitchFamily="18" charset="2"/>
              </a:rPr>
              <a:t></a:t>
            </a:r>
            <a:r>
              <a:rPr lang="en-US" altLang="en-US" sz="2000" b="1">
                <a:solidFill>
                  <a:srgbClr val="FFFFCC"/>
                </a:solidFill>
              </a:rPr>
              <a:t> something that has been cast in a mold ; an object formed by the solidification of a fluid that has been poured (or) injected into a mold </a:t>
            </a:r>
            <a:endParaRPr lang="en-US" altLang="en-US" sz="2000" b="1">
              <a:solidFill>
                <a:srgbClr val="FFFFCC"/>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66FF33"/>
                </a:solidFill>
                <a:sym typeface="Symbol" panose="05050102010706020507" pitchFamily="18" charset="2"/>
              </a:rPr>
              <a:t>verb </a:t>
            </a:r>
            <a:r>
              <a:rPr lang="en-US" altLang="en-US" sz="2000" b="1">
                <a:solidFill>
                  <a:srgbClr val="FFFFCC"/>
                </a:solidFill>
              </a:rPr>
              <a:t> The act of forming an object in a mold.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AFF7C7CF-1DDB-E777-B304-4D7BDE33FCFA}"/>
              </a:ext>
            </a:extLst>
          </p:cNvPr>
          <p:cNvSpPr>
            <a:spLocks noGrp="1" noChangeArrowheads="1"/>
          </p:cNvSpPr>
          <p:nvPr>
            <p:ph type="title"/>
          </p:nvPr>
        </p:nvSpPr>
        <p:spPr/>
        <p:txBody>
          <a:bodyPr/>
          <a:lstStyle/>
          <a:p>
            <a:r>
              <a:rPr lang="en-US" altLang="en-US"/>
              <a:t>Heat Source</a:t>
            </a:r>
          </a:p>
        </p:txBody>
      </p:sp>
      <p:sp>
        <p:nvSpPr>
          <p:cNvPr id="161795" name="Rectangle 3">
            <a:extLst>
              <a:ext uri="{FF2B5EF4-FFF2-40B4-BE49-F238E27FC236}">
                <a16:creationId xmlns:a16="http://schemas.microsoft.com/office/drawing/2014/main" id="{D4152EB0-1613-D7BF-5BD6-2B938C03ED4C}"/>
              </a:ext>
            </a:extLst>
          </p:cNvPr>
          <p:cNvSpPr>
            <a:spLocks noGrp="1" noChangeArrowheads="1"/>
          </p:cNvSpPr>
          <p:nvPr>
            <p:ph type="body" idx="1"/>
          </p:nvPr>
        </p:nvSpPr>
        <p:spPr>
          <a:xfrm>
            <a:off x="2425701" y="2195513"/>
            <a:ext cx="5973763" cy="3810000"/>
          </a:xfrm>
        </p:spPr>
        <p:txBody>
          <a:bodyPr/>
          <a:lstStyle/>
          <a:p>
            <a:pPr marL="609600" indent="-609600">
              <a:lnSpc>
                <a:spcPct val="80000"/>
              </a:lnSpc>
              <a:buClr>
                <a:srgbClr val="D9D417"/>
              </a:buClr>
              <a:buFont typeface="Wingdings" panose="05000000000000000000" pitchFamily="2" charset="2"/>
              <a:buChar char="ü"/>
            </a:pPr>
            <a:r>
              <a:rPr lang="en-US" altLang="en-US" sz="2000" b="1">
                <a:solidFill>
                  <a:srgbClr val="99CCFF"/>
                </a:solidFill>
              </a:rPr>
              <a:t>   </a:t>
            </a:r>
            <a:r>
              <a:rPr lang="en-US" altLang="en-US" sz="2000" b="1">
                <a:solidFill>
                  <a:srgbClr val="D9D417"/>
                </a:solidFill>
              </a:rPr>
              <a:t>Torch melting  </a:t>
            </a:r>
          </a:p>
          <a:p>
            <a:pPr marL="609600" indent="-609600">
              <a:lnSpc>
                <a:spcPct val="80000"/>
              </a:lnSpc>
              <a:buClr>
                <a:srgbClr val="D9D417"/>
              </a:buClr>
              <a:buNone/>
            </a:pPr>
            <a:r>
              <a:rPr lang="en-US" altLang="en-US" sz="2000" b="1">
                <a:solidFill>
                  <a:srgbClr val="99CCFF"/>
                </a:solidFill>
                <a:sym typeface="Symbol" panose="05050102010706020507" pitchFamily="18" charset="2"/>
              </a:rPr>
              <a:t>               </a:t>
            </a:r>
            <a:r>
              <a:rPr lang="en-US" altLang="en-US" sz="2000" b="1">
                <a:solidFill>
                  <a:srgbClr val="99CCFF"/>
                </a:solidFill>
              </a:rPr>
              <a:t> Gas air</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Gas oxygen </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a:t>
            </a:r>
            <a:r>
              <a:rPr lang="en-US" altLang="en-US" sz="2000" b="1">
                <a:solidFill>
                  <a:srgbClr val="FF99CC"/>
                </a:solidFill>
              </a:rPr>
              <a:t>Air acetylene </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a:t>
            </a:r>
            <a:r>
              <a:rPr lang="en-US" altLang="en-US" sz="2000" b="1">
                <a:solidFill>
                  <a:srgbClr val="FF99CC"/>
                </a:solidFill>
              </a:rPr>
              <a:t>Oxygen acetylene</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Hydrogen oxygen generator    </a:t>
            </a:r>
          </a:p>
          <a:p>
            <a:pPr marL="609600" indent="-609600">
              <a:lnSpc>
                <a:spcPct val="80000"/>
              </a:lnSpc>
              <a:buClr>
                <a:srgbClr val="D9D417"/>
              </a:buClr>
              <a:buFont typeface="Wingdings" panose="05000000000000000000" pitchFamily="2" charset="2"/>
              <a:buChar char="ü"/>
            </a:pPr>
            <a:r>
              <a:rPr lang="en-US" altLang="en-US" sz="2000" b="1">
                <a:solidFill>
                  <a:srgbClr val="99CCFF"/>
                </a:solidFill>
              </a:rPr>
              <a:t>    </a:t>
            </a:r>
            <a:r>
              <a:rPr lang="en-US" altLang="en-US" sz="2000" b="1">
                <a:solidFill>
                  <a:srgbClr val="D9D417"/>
                </a:solidFill>
              </a:rPr>
              <a:t>Electrical melting</a:t>
            </a:r>
          </a:p>
          <a:p>
            <a:pPr marL="609600" indent="-609600">
              <a:lnSpc>
                <a:spcPct val="80000"/>
              </a:lnSpc>
              <a:buClr>
                <a:srgbClr val="D9D417"/>
              </a:buClr>
              <a:buNone/>
            </a:pPr>
            <a:r>
              <a:rPr lang="en-US" altLang="en-US" sz="2000" b="1">
                <a:solidFill>
                  <a:srgbClr val="99CCFF"/>
                </a:solidFill>
                <a:sym typeface="Symbol" panose="05050102010706020507" pitchFamily="18" charset="2"/>
              </a:rPr>
              <a:t>               </a:t>
            </a:r>
            <a:r>
              <a:rPr lang="en-US" altLang="en-US" sz="2000" b="1">
                <a:solidFill>
                  <a:srgbClr val="99CCFF"/>
                </a:solidFill>
              </a:rPr>
              <a:t> Electrical resistance melting</a:t>
            </a: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 Direct current arc melting</a:t>
            </a:r>
            <a:endParaRPr lang="en-US" altLang="en-US" sz="2000" b="1">
              <a:solidFill>
                <a:srgbClr val="99CCFF"/>
              </a:solidFill>
            </a:endParaRPr>
          </a:p>
          <a:p>
            <a:pPr marL="609600" indent="-609600">
              <a:lnSpc>
                <a:spcPct val="80000"/>
              </a:lnSpc>
              <a:buClr>
                <a:srgbClr val="D9D417"/>
              </a:buClr>
              <a:buNone/>
            </a:pPr>
            <a:r>
              <a:rPr lang="en-US" altLang="en-US" sz="2000" b="1">
                <a:solidFill>
                  <a:srgbClr val="99CCFF"/>
                </a:solidFill>
              </a:rPr>
              <a:t>               </a:t>
            </a:r>
            <a:r>
              <a:rPr lang="en-US" altLang="en-US" sz="2000" b="1">
                <a:solidFill>
                  <a:srgbClr val="99CCFF"/>
                </a:solidFill>
                <a:sym typeface="Symbol" panose="05050102010706020507" pitchFamily="18" charset="2"/>
              </a:rPr>
              <a:t></a:t>
            </a:r>
            <a:r>
              <a:rPr lang="en-US" altLang="en-US" sz="2000" b="1">
                <a:solidFill>
                  <a:srgbClr val="99CCFF"/>
                </a:solidFill>
              </a:rPr>
              <a:t> Induction melting</a:t>
            </a:r>
          </a:p>
          <a:p>
            <a:pPr marL="609600" indent="-609600">
              <a:lnSpc>
                <a:spcPct val="80000"/>
              </a:lnSpc>
              <a:buClr>
                <a:srgbClr val="D9D417"/>
              </a:buClr>
              <a:buNone/>
            </a:pPr>
            <a:r>
              <a:rPr lang="en-US" altLang="en-US" sz="2000" b="1">
                <a:solidFill>
                  <a:srgbClr val="99CCFF"/>
                </a:solidFill>
              </a:rPr>
              <a:t>                                                                              </a:t>
            </a:r>
          </a:p>
        </p:txBody>
      </p:sp>
      <p:sp>
        <p:nvSpPr>
          <p:cNvPr id="161796" name="Rectangle 4">
            <a:extLst>
              <a:ext uri="{FF2B5EF4-FFF2-40B4-BE49-F238E27FC236}">
                <a16:creationId xmlns:a16="http://schemas.microsoft.com/office/drawing/2014/main" id="{90F3499D-DF2A-D5FC-FD70-FA91BFF5FEE7}"/>
              </a:ext>
            </a:extLst>
          </p:cNvPr>
          <p:cNvSpPr>
            <a:spLocks noChangeArrowheads="1"/>
          </p:cNvSpPr>
          <p:nvPr/>
        </p:nvSpPr>
        <p:spPr bwMode="auto">
          <a:xfrm>
            <a:off x="5791200" y="3108326"/>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a:solidFill>
                  <a:srgbClr val="FFFFCC"/>
                </a:solidFill>
              </a:rPr>
              <a:t>Excess heat changes composition  of alloy</a:t>
            </a:r>
          </a:p>
          <a:p>
            <a:pPr eaLnBrk="0" fontAlgn="base" hangingPunct="0">
              <a:spcBef>
                <a:spcPct val="0"/>
              </a:spcBef>
              <a:spcAft>
                <a:spcPct val="0"/>
              </a:spcAft>
              <a:buClrTx/>
              <a:buNone/>
            </a:pPr>
            <a:r>
              <a:rPr lang="en-US" altLang="en-US" sz="2000">
                <a:solidFill>
                  <a:srgbClr val="FFFFCC"/>
                </a:solidFill>
              </a:rPr>
              <a:t>Base metal alloys  are made brittle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4">
            <a:extLst>
              <a:ext uri="{FF2B5EF4-FFF2-40B4-BE49-F238E27FC236}">
                <a16:creationId xmlns:a16="http://schemas.microsoft.com/office/drawing/2014/main" id="{C8A3EE53-A25D-C91B-7597-7CBB68978C32}"/>
              </a:ext>
            </a:extLst>
          </p:cNvPr>
          <p:cNvSpPr>
            <a:spLocks noGrp="1" noChangeArrowheads="1"/>
          </p:cNvSpPr>
          <p:nvPr>
            <p:ph type="title"/>
          </p:nvPr>
        </p:nvSpPr>
        <p:spPr>
          <a:xfrm>
            <a:off x="1143000" y="304800"/>
            <a:ext cx="7772400" cy="1143000"/>
          </a:xfrm>
        </p:spPr>
        <p:txBody>
          <a:bodyPr/>
          <a:lstStyle/>
          <a:p>
            <a:r>
              <a:rPr lang="en-US" altLang="en-US"/>
              <a:t>TAKE HOME MESSAGE  </a:t>
            </a:r>
          </a:p>
        </p:txBody>
      </p:sp>
      <p:sp>
        <p:nvSpPr>
          <p:cNvPr id="314371" name="Rectangle 5">
            <a:extLst>
              <a:ext uri="{FF2B5EF4-FFF2-40B4-BE49-F238E27FC236}">
                <a16:creationId xmlns:a16="http://schemas.microsoft.com/office/drawing/2014/main" id="{7C8285C1-9DB1-E5B1-BC58-AD73CBF578A6}"/>
              </a:ext>
            </a:extLst>
          </p:cNvPr>
          <p:cNvSpPr>
            <a:spLocks noChangeArrowheads="1"/>
          </p:cNvSpPr>
          <p:nvPr/>
        </p:nvSpPr>
        <p:spPr bwMode="auto">
          <a:xfrm>
            <a:off x="2667000" y="2346326"/>
            <a:ext cx="7086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t>	Cast restorations meet the needs of patients who require, for one or more reasons, the replacement of a rather large amount of tooth tissue.  </a:t>
            </a:r>
            <a:r>
              <a:rPr lang="en-US" altLang="en-US" sz="2000">
                <a:solidFill>
                  <a:srgbClr val="FF99CC"/>
                </a:solidFill>
              </a:rPr>
              <a:t>The manner of casting fabrication, by the indirect or direct methods, material selection throughout the process and their manner of use is a choice for the experienced operator.</a:t>
            </a:r>
            <a:r>
              <a:rPr lang="en-US" altLang="en-US" sz="2000"/>
              <a:t> Knowledge of the advantages and disadvantages of certain techniques and materials, thoughtful exercise  of the basic principles guiding their application, and critical assessment of the results of practice will help assure the highest quality of this form of restorative care.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a:extLst>
              <a:ext uri="{FF2B5EF4-FFF2-40B4-BE49-F238E27FC236}">
                <a16:creationId xmlns:a16="http://schemas.microsoft.com/office/drawing/2014/main" id="{EB35BAD8-3A37-1821-17B7-FB515DB16C82}"/>
              </a:ext>
            </a:extLst>
          </p:cNvPr>
          <p:cNvSpPr>
            <a:spLocks noGrp="1" noChangeArrowheads="1"/>
          </p:cNvSpPr>
          <p:nvPr>
            <p:ph type="title"/>
          </p:nvPr>
        </p:nvSpPr>
        <p:spPr/>
        <p:txBody>
          <a:bodyPr/>
          <a:lstStyle/>
          <a:p>
            <a:r>
              <a:rPr lang="en-US" altLang="en-US" b="1"/>
              <a:t>QUESTIONS</a:t>
            </a:r>
            <a:endParaRPr lang="en-IN" altLang="en-US" b="1"/>
          </a:p>
        </p:txBody>
      </p:sp>
      <p:sp>
        <p:nvSpPr>
          <p:cNvPr id="320515" name="Content Placeholder 2">
            <a:extLst>
              <a:ext uri="{FF2B5EF4-FFF2-40B4-BE49-F238E27FC236}">
                <a16:creationId xmlns:a16="http://schemas.microsoft.com/office/drawing/2014/main" id="{749D5F74-0C5F-F81A-F661-6DE55DB22277}"/>
              </a:ext>
            </a:extLst>
          </p:cNvPr>
          <p:cNvSpPr>
            <a:spLocks noGrp="1" noChangeArrowheads="1"/>
          </p:cNvSpPr>
          <p:nvPr>
            <p:ph sz="quarter" idx="1"/>
          </p:nvPr>
        </p:nvSpPr>
        <p:spPr>
          <a:xfrm>
            <a:off x="1825625" y="1527175"/>
            <a:ext cx="8504238" cy="4572000"/>
          </a:xfrm>
        </p:spPr>
        <p:txBody>
          <a:bodyPr/>
          <a:lstStyle/>
          <a:p>
            <a:pPr>
              <a:lnSpc>
                <a:spcPct val="150000"/>
              </a:lnSpc>
            </a:pPr>
            <a:r>
              <a:rPr lang="en-US" altLang="en-US" sz="2400"/>
              <a:t>Define Cast metal restorations</a:t>
            </a:r>
          </a:p>
          <a:p>
            <a:pPr>
              <a:lnSpc>
                <a:spcPct val="150000"/>
              </a:lnSpc>
            </a:pPr>
            <a:r>
              <a:rPr lang="en-US" altLang="en-US" sz="2400"/>
              <a:t>Classify metals used in cast metal restorations</a:t>
            </a:r>
          </a:p>
          <a:p>
            <a:pPr>
              <a:lnSpc>
                <a:spcPct val="150000"/>
              </a:lnSpc>
            </a:pPr>
            <a:r>
              <a:rPr lang="en-US" altLang="en-US" sz="2400"/>
              <a:t>Discuss Ideal properties of metals in cat metal restorations</a:t>
            </a:r>
          </a:p>
          <a:p>
            <a:pPr>
              <a:lnSpc>
                <a:spcPct val="150000"/>
              </a:lnSpc>
            </a:pPr>
            <a:r>
              <a:rPr lang="en-US" altLang="en-US" sz="2400"/>
              <a:t>List various casting defects. Methods to overcome them.</a:t>
            </a:r>
          </a:p>
          <a:p>
            <a:pPr>
              <a:lnSpc>
                <a:spcPct val="150000"/>
              </a:lnSpc>
            </a:pPr>
            <a:r>
              <a:rPr lang="en-US" altLang="en-US" sz="2400"/>
              <a:t>Define Porosity….types and its prevention</a:t>
            </a:r>
          </a:p>
          <a:p>
            <a:pPr>
              <a:lnSpc>
                <a:spcPct val="150000"/>
              </a:lnSpc>
            </a:pPr>
            <a:r>
              <a:rPr lang="en-US" altLang="en-US" sz="2400"/>
              <a:t>Types of Cast Metal Restorations.</a:t>
            </a:r>
          </a:p>
          <a:p>
            <a:pPr>
              <a:lnSpc>
                <a:spcPct val="150000"/>
              </a:lnSpc>
            </a:pPr>
            <a:r>
              <a:rPr lang="en-US" altLang="en-US" sz="2400"/>
              <a:t>Inlay wax</a:t>
            </a:r>
          </a:p>
          <a:p>
            <a:pPr>
              <a:lnSpc>
                <a:spcPct val="150000"/>
              </a:lnSpc>
            </a:pPr>
            <a:endParaRPr lang="en-I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a:extLst>
              <a:ext uri="{FF2B5EF4-FFF2-40B4-BE49-F238E27FC236}">
                <a16:creationId xmlns:a16="http://schemas.microsoft.com/office/drawing/2014/main" id="{A8AE664B-8744-AB4A-E9AB-B7DCD0C4C9D2}"/>
              </a:ext>
            </a:extLst>
          </p:cNvPr>
          <p:cNvSpPr>
            <a:spLocks noGrp="1" noChangeArrowheads="1"/>
          </p:cNvSpPr>
          <p:nvPr>
            <p:ph type="title"/>
          </p:nvPr>
        </p:nvSpPr>
        <p:spPr/>
        <p:txBody>
          <a:bodyPr/>
          <a:lstStyle/>
          <a:p>
            <a:r>
              <a:rPr lang="en-US" altLang="en-US" b="1"/>
              <a:t>REFERENCES</a:t>
            </a:r>
            <a:endParaRPr lang="en-IN" altLang="en-US" b="1"/>
          </a:p>
        </p:txBody>
      </p:sp>
      <p:sp>
        <p:nvSpPr>
          <p:cNvPr id="318467" name="Content Placeholder 2">
            <a:extLst>
              <a:ext uri="{FF2B5EF4-FFF2-40B4-BE49-F238E27FC236}">
                <a16:creationId xmlns:a16="http://schemas.microsoft.com/office/drawing/2014/main" id="{1109AB5C-56A2-2FE6-A530-6385EF50B8B0}"/>
              </a:ext>
            </a:extLst>
          </p:cNvPr>
          <p:cNvSpPr>
            <a:spLocks noGrp="1" noChangeArrowheads="1"/>
          </p:cNvSpPr>
          <p:nvPr>
            <p:ph sz="quarter" idx="1"/>
          </p:nvPr>
        </p:nvSpPr>
        <p:spPr>
          <a:xfrm>
            <a:off x="1825625" y="1527175"/>
            <a:ext cx="8504238" cy="4572000"/>
          </a:xfrm>
        </p:spPr>
        <p:txBody>
          <a:bodyPr/>
          <a:lstStyle/>
          <a:p>
            <a:pPr>
              <a:lnSpc>
                <a:spcPct val="150000"/>
              </a:lnSpc>
            </a:pPr>
            <a:r>
              <a:rPr lang="en-US" altLang="en-US" sz="2800"/>
              <a:t>Science Of Dental Materials -----By ANUSAVICE, Skinners. </a:t>
            </a:r>
          </a:p>
          <a:p>
            <a:pPr>
              <a:lnSpc>
                <a:spcPct val="150000"/>
              </a:lnSpc>
            </a:pPr>
            <a:r>
              <a:rPr lang="en-US" altLang="en-US" sz="2800"/>
              <a:t>Restorative Dentals Materials 11th Edition By Craig.</a:t>
            </a:r>
          </a:p>
          <a:p>
            <a:pPr>
              <a:lnSpc>
                <a:spcPct val="150000"/>
              </a:lnSpc>
            </a:pPr>
            <a:r>
              <a:rPr lang="en-US" altLang="en-US" sz="2800"/>
              <a:t>Operative Dentistry 2nd Edition By Summit, Robbins, Schwarts</a:t>
            </a:r>
            <a:endParaRPr lang="en-IN"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a:extLst>
              <a:ext uri="{FF2B5EF4-FFF2-40B4-BE49-F238E27FC236}">
                <a16:creationId xmlns:a16="http://schemas.microsoft.com/office/drawing/2014/main" id="{98108B60-FE76-317D-F34C-26C8C39DCB0E}"/>
              </a:ext>
            </a:extLst>
          </p:cNvPr>
          <p:cNvSpPr>
            <a:spLocks noGrp="1" noChangeArrowheads="1"/>
          </p:cNvSpPr>
          <p:nvPr>
            <p:ph type="title"/>
          </p:nvPr>
        </p:nvSpPr>
        <p:spPr/>
        <p:txBody>
          <a:bodyPr/>
          <a:lstStyle/>
          <a:p>
            <a:r>
              <a:rPr lang="en-US" altLang="en-US" b="1"/>
              <a:t>SUGGESTED READING</a:t>
            </a:r>
            <a:endParaRPr lang="en-IN" altLang="en-US" b="1"/>
          </a:p>
        </p:txBody>
      </p:sp>
      <p:sp>
        <p:nvSpPr>
          <p:cNvPr id="319491" name="Content Placeholder 2">
            <a:extLst>
              <a:ext uri="{FF2B5EF4-FFF2-40B4-BE49-F238E27FC236}">
                <a16:creationId xmlns:a16="http://schemas.microsoft.com/office/drawing/2014/main" id="{9222CC82-AA04-BBA0-7EA3-F47566A3C951}"/>
              </a:ext>
            </a:extLst>
          </p:cNvPr>
          <p:cNvSpPr>
            <a:spLocks noGrp="1" noChangeArrowheads="1"/>
          </p:cNvSpPr>
          <p:nvPr>
            <p:ph sz="quarter" idx="1"/>
          </p:nvPr>
        </p:nvSpPr>
        <p:spPr>
          <a:xfrm>
            <a:off x="1825625" y="1527175"/>
            <a:ext cx="8504238" cy="4572000"/>
          </a:xfrm>
        </p:spPr>
        <p:txBody>
          <a:bodyPr/>
          <a:lstStyle/>
          <a:p>
            <a:pPr>
              <a:lnSpc>
                <a:spcPct val="150000"/>
              </a:lnSpc>
            </a:pPr>
            <a:r>
              <a:rPr lang="en-US" altLang="en-US" sz="2400"/>
              <a:t>Science Of Dental Materials -----By ANUSAVICE, Skinners. </a:t>
            </a:r>
          </a:p>
          <a:p>
            <a:pPr>
              <a:lnSpc>
                <a:spcPct val="150000"/>
              </a:lnSpc>
            </a:pPr>
            <a:r>
              <a:rPr lang="en-US" altLang="en-US" sz="2400"/>
              <a:t>Restorative Dentals Materials 11th Edition By Craig.</a:t>
            </a:r>
          </a:p>
          <a:p>
            <a:endParaRPr lang="en-I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C709-E5A1-5181-BCD3-1CC9B1333679}"/>
              </a:ext>
            </a:extLst>
          </p:cNvPr>
          <p:cNvSpPr>
            <a:spLocks noGrp="1"/>
          </p:cNvSpPr>
          <p:nvPr>
            <p:ph type="title"/>
          </p:nvPr>
        </p:nvSpPr>
        <p:spPr>
          <a:xfrm>
            <a:off x="914400" y="2160639"/>
            <a:ext cx="10363200" cy="1143000"/>
          </a:xfrm>
        </p:spPr>
        <p:txBody>
          <a:bodyPr/>
          <a:lstStyle/>
          <a:p>
            <a:pPr algn="l"/>
            <a:r>
              <a:rPr lang="en-US"/>
              <a:t>Thank You</a:t>
            </a:r>
            <a:endParaRPr lang="en-US" dirty="0"/>
          </a:p>
        </p:txBody>
      </p:sp>
    </p:spTree>
    <p:extLst>
      <p:ext uri="{BB962C8B-B14F-4D97-AF65-F5344CB8AC3E}">
        <p14:creationId xmlns:p14="http://schemas.microsoft.com/office/powerpoint/2010/main" val="339696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a:extLst>
              <a:ext uri="{FF2B5EF4-FFF2-40B4-BE49-F238E27FC236}">
                <a16:creationId xmlns:a16="http://schemas.microsoft.com/office/drawing/2014/main" id="{6769DE74-3D46-DD1A-D0A2-28DA5460168A}"/>
              </a:ext>
            </a:extLst>
          </p:cNvPr>
          <p:cNvSpPr>
            <a:spLocks noGrp="1" noChangeArrowheads="1"/>
          </p:cNvSpPr>
          <p:nvPr>
            <p:ph type="title"/>
          </p:nvPr>
        </p:nvSpPr>
        <p:spPr/>
        <p:txBody>
          <a:bodyPr/>
          <a:lstStyle/>
          <a:p>
            <a:r>
              <a:rPr lang="en-US" altLang="en-US"/>
              <a:t>Gypsum bonded investments</a:t>
            </a:r>
          </a:p>
        </p:txBody>
      </p:sp>
      <p:pic>
        <p:nvPicPr>
          <p:cNvPr id="89091" name="Picture 5" descr="silica">
            <a:extLst>
              <a:ext uri="{FF2B5EF4-FFF2-40B4-BE49-F238E27FC236}">
                <a16:creationId xmlns:a16="http://schemas.microsoft.com/office/drawing/2014/main" id="{515DCDA3-0947-9A57-EF58-48410DB9E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209801"/>
            <a:ext cx="4462463" cy="32861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9092" name="Picture 6" descr="hse - crystal">
            <a:extLst>
              <a:ext uri="{FF2B5EF4-FFF2-40B4-BE49-F238E27FC236}">
                <a16:creationId xmlns:a16="http://schemas.microsoft.com/office/drawing/2014/main" id="{AC85208C-E69A-B897-5BD6-768BED10F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1676401"/>
            <a:ext cx="3427413" cy="47275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liquid % in po4">
            <a:extLst>
              <a:ext uri="{FF2B5EF4-FFF2-40B4-BE49-F238E27FC236}">
                <a16:creationId xmlns:a16="http://schemas.microsoft.com/office/drawing/2014/main" id="{C8371365-3CE4-4D0B-4BD9-B72A5CA99324}"/>
              </a:ext>
            </a:extLst>
          </p:cNvPr>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a:stretch>
            <a:fillRect/>
          </a:stretch>
        </p:blipFill>
        <p:spPr bwMode="auto">
          <a:xfrm>
            <a:off x="6705600" y="2133601"/>
            <a:ext cx="3416300" cy="4327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1139" name="Picture 7" descr="therm expan of po4">
            <a:extLst>
              <a:ext uri="{FF2B5EF4-FFF2-40B4-BE49-F238E27FC236}">
                <a16:creationId xmlns:a16="http://schemas.microsoft.com/office/drawing/2014/main" id="{633A3378-81B6-717E-A252-70D80E1268F4}"/>
              </a:ext>
            </a:extLst>
          </p:cNvPr>
          <p:cNvPicPr>
            <a:picLocks noChangeAspect="1" noChangeArrowheads="1"/>
          </p:cNvPicPr>
          <p:nvPr/>
        </p:nvPicPr>
        <p:blipFill>
          <a:blip r:embed="rId4">
            <a:lum bright="24000" contrast="-6000"/>
            <a:extLst>
              <a:ext uri="{28A0092B-C50C-407E-A947-70E740481C1C}">
                <a14:useLocalDpi xmlns:a14="http://schemas.microsoft.com/office/drawing/2010/main" val="0"/>
              </a:ext>
            </a:extLst>
          </a:blip>
          <a:srcRect/>
          <a:stretch>
            <a:fillRect/>
          </a:stretch>
        </p:blipFill>
        <p:spPr bwMode="auto">
          <a:xfrm>
            <a:off x="2133600" y="2590801"/>
            <a:ext cx="4114800" cy="3228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1140" name="Rectangle 8">
            <a:extLst>
              <a:ext uri="{FF2B5EF4-FFF2-40B4-BE49-F238E27FC236}">
                <a16:creationId xmlns:a16="http://schemas.microsoft.com/office/drawing/2014/main" id="{DCA1738B-51AC-B8FA-86AF-0E451EF2545E}"/>
              </a:ext>
            </a:extLst>
          </p:cNvPr>
          <p:cNvSpPr>
            <a:spLocks noGrp="1" noChangeArrowheads="1"/>
          </p:cNvSpPr>
          <p:nvPr>
            <p:ph type="title"/>
          </p:nvPr>
        </p:nvSpPr>
        <p:spPr/>
        <p:txBody>
          <a:bodyPr/>
          <a:lstStyle/>
          <a:p>
            <a:r>
              <a:rPr lang="en-US" altLang="en-US"/>
              <a:t>Phosphate bonded investments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a:extLst>
              <a:ext uri="{FF2B5EF4-FFF2-40B4-BE49-F238E27FC236}">
                <a16:creationId xmlns:a16="http://schemas.microsoft.com/office/drawing/2014/main" id="{AFDBA66E-8911-CAE2-6336-E8F5CB534EFD}"/>
              </a:ext>
            </a:extLst>
          </p:cNvPr>
          <p:cNvSpPr>
            <a:spLocks noGrp="1" noChangeArrowheads="1"/>
          </p:cNvSpPr>
          <p:nvPr>
            <p:ph type="title"/>
          </p:nvPr>
        </p:nvSpPr>
        <p:spPr/>
        <p:txBody>
          <a:bodyPr/>
          <a:lstStyle/>
          <a:p>
            <a:r>
              <a:rPr lang="en-US" altLang="en-US"/>
              <a:t>Investing Procedure</a:t>
            </a:r>
          </a:p>
        </p:txBody>
      </p:sp>
      <p:pic>
        <p:nvPicPr>
          <p:cNvPr id="93187" name="Picture 7" descr="vacuum mixer">
            <a:extLst>
              <a:ext uri="{FF2B5EF4-FFF2-40B4-BE49-F238E27FC236}">
                <a16:creationId xmlns:a16="http://schemas.microsoft.com/office/drawing/2014/main" id="{B41FA99C-C99E-5341-74C3-C9EAD959F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733800"/>
            <a:ext cx="2646363" cy="2736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3188" name="Picture 8" descr="mixing bowl">
            <a:extLst>
              <a:ext uri="{FF2B5EF4-FFF2-40B4-BE49-F238E27FC236}">
                <a16:creationId xmlns:a16="http://schemas.microsoft.com/office/drawing/2014/main" id="{9FB9F84B-080E-9AC2-791E-345EF323D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3733800"/>
            <a:ext cx="4017963"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189" name="Rectangle 9">
            <a:extLst>
              <a:ext uri="{FF2B5EF4-FFF2-40B4-BE49-F238E27FC236}">
                <a16:creationId xmlns:a16="http://schemas.microsoft.com/office/drawing/2014/main" id="{D4A6F503-6A09-4C45-6EC0-735074A937EC}"/>
              </a:ext>
            </a:extLst>
          </p:cNvPr>
          <p:cNvSpPr>
            <a:spLocks noChangeArrowheads="1"/>
          </p:cNvSpPr>
          <p:nvPr/>
        </p:nvSpPr>
        <p:spPr bwMode="auto">
          <a:xfrm>
            <a:off x="3132139" y="6003926"/>
            <a:ext cx="5508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000099"/>
                </a:solidFill>
              </a:rPr>
              <a:t>Vacuum mixer                                     Mixing bowl</a:t>
            </a:r>
          </a:p>
        </p:txBody>
      </p:sp>
      <p:sp>
        <p:nvSpPr>
          <p:cNvPr id="93190" name="Rectangle 10">
            <a:extLst>
              <a:ext uri="{FF2B5EF4-FFF2-40B4-BE49-F238E27FC236}">
                <a16:creationId xmlns:a16="http://schemas.microsoft.com/office/drawing/2014/main" id="{7BE55376-8A3F-23E3-2A9F-14C7CF46BA83}"/>
              </a:ext>
            </a:extLst>
          </p:cNvPr>
          <p:cNvSpPr>
            <a:spLocks noChangeArrowheads="1"/>
          </p:cNvSpPr>
          <p:nvPr/>
        </p:nvSpPr>
        <p:spPr bwMode="auto">
          <a:xfrm>
            <a:off x="2438400" y="1752601"/>
            <a:ext cx="73152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00FF00"/>
                </a:solidFill>
              </a:rPr>
              <a:t>IMPORTANT TIPS</a:t>
            </a:r>
          </a:p>
          <a:p>
            <a:pPr lvl="1" eaLnBrk="0" fontAlgn="base" hangingPunct="0">
              <a:lnSpc>
                <a:spcPct val="80000"/>
              </a:lnSpc>
              <a:spcBef>
                <a:spcPct val="0"/>
              </a:spcBef>
              <a:spcAft>
                <a:spcPct val="0"/>
              </a:spcAft>
              <a:buClrTx/>
              <a:buNone/>
            </a:pPr>
            <a:r>
              <a:rPr lang="en-US" altLang="en-US" sz="2000">
                <a:solidFill>
                  <a:srgbClr val="FFFFCC"/>
                </a:solidFill>
              </a:rPr>
              <a:t>1. Investment should always be added to the water.</a:t>
            </a:r>
          </a:p>
          <a:p>
            <a:pPr lvl="1" eaLnBrk="0" fontAlgn="base" hangingPunct="0">
              <a:lnSpc>
                <a:spcPct val="80000"/>
              </a:lnSpc>
              <a:spcBef>
                <a:spcPct val="0"/>
              </a:spcBef>
              <a:spcAft>
                <a:spcPct val="0"/>
              </a:spcAft>
              <a:buClrTx/>
              <a:buNone/>
            </a:pPr>
            <a:r>
              <a:rPr lang="en-US" altLang="en-US" sz="2000">
                <a:solidFill>
                  <a:srgbClr val="FFFFCC"/>
                </a:solidFill>
              </a:rPr>
              <a:t>2. Equipment must be kept clean and free of set investment.</a:t>
            </a:r>
          </a:p>
          <a:p>
            <a:pPr lvl="1" eaLnBrk="0" fontAlgn="base" hangingPunct="0">
              <a:lnSpc>
                <a:spcPct val="80000"/>
              </a:lnSpc>
              <a:spcBef>
                <a:spcPct val="0"/>
              </a:spcBef>
              <a:spcAft>
                <a:spcPct val="0"/>
              </a:spcAft>
              <a:buClrTx/>
              <a:buNone/>
            </a:pPr>
            <a:r>
              <a:rPr lang="en-US" altLang="en-US" sz="2000">
                <a:solidFill>
                  <a:srgbClr val="FFFFCC"/>
                </a:solidFill>
              </a:rPr>
              <a:t>3. Close the container when not in use.</a:t>
            </a:r>
          </a:p>
          <a:p>
            <a:pPr lvl="1" eaLnBrk="0" fontAlgn="base" hangingPunct="0">
              <a:lnSpc>
                <a:spcPct val="80000"/>
              </a:lnSpc>
              <a:spcBef>
                <a:spcPct val="0"/>
              </a:spcBef>
              <a:spcAft>
                <a:spcPct val="0"/>
              </a:spcAft>
              <a:buClrTx/>
              <a:buNone/>
            </a:pPr>
            <a:r>
              <a:rPr lang="en-US" altLang="en-US" sz="2000">
                <a:solidFill>
                  <a:srgbClr val="FFFFCC"/>
                </a:solidFill>
              </a:rPr>
              <a:t>4. Always store the investment in a dry area.</a:t>
            </a:r>
            <a:endParaRPr lang="en-US" altLang="en-US" sz="1200">
              <a:solidFill>
                <a:srgbClr val="FFFFCC"/>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C0DB7CD-11B5-4461-2FD3-7A5BC3A1F3AE}"/>
              </a:ext>
            </a:extLst>
          </p:cNvPr>
          <p:cNvSpPr>
            <a:spLocks noGrp="1" noChangeArrowheads="1"/>
          </p:cNvSpPr>
          <p:nvPr>
            <p:ph type="title"/>
          </p:nvPr>
        </p:nvSpPr>
        <p:spPr/>
        <p:txBody>
          <a:bodyPr/>
          <a:lstStyle/>
          <a:p>
            <a:r>
              <a:rPr lang="en-US" altLang="en-US"/>
              <a:t>Burn out procedure</a:t>
            </a:r>
          </a:p>
        </p:txBody>
      </p:sp>
      <p:sp>
        <p:nvSpPr>
          <p:cNvPr id="95235" name="Rectangle 3">
            <a:extLst>
              <a:ext uri="{FF2B5EF4-FFF2-40B4-BE49-F238E27FC236}">
                <a16:creationId xmlns:a16="http://schemas.microsoft.com/office/drawing/2014/main" id="{C3A34362-510E-9198-33EE-DD4CAF5E3538}"/>
              </a:ext>
            </a:extLst>
          </p:cNvPr>
          <p:cNvSpPr>
            <a:spLocks noGrp="1" noChangeArrowheads="1"/>
          </p:cNvSpPr>
          <p:nvPr>
            <p:ph type="body" idx="1"/>
          </p:nvPr>
        </p:nvSpPr>
        <p:spPr>
          <a:xfrm>
            <a:off x="2209800" y="2057400"/>
            <a:ext cx="7239000" cy="2667000"/>
          </a:xfrm>
        </p:spPr>
        <p:txBody>
          <a:bodyPr/>
          <a:lstStyle/>
          <a:p>
            <a:pPr>
              <a:buClr>
                <a:srgbClr val="D9D417"/>
              </a:buClr>
              <a:buFont typeface="Wingdings" panose="05000000000000000000" pitchFamily="2" charset="2"/>
              <a:buChar char="ü"/>
            </a:pPr>
            <a:r>
              <a:rPr lang="en-US" altLang="en-US" sz="2000" b="1">
                <a:solidFill>
                  <a:srgbClr val="99CCFF"/>
                </a:solidFill>
              </a:rPr>
              <a:t>Heating the investment in a thermostatically controlled furnace until the wax is burned out</a:t>
            </a:r>
          </a:p>
          <a:p>
            <a:pPr>
              <a:buClr>
                <a:srgbClr val="D9D417"/>
              </a:buClr>
              <a:buFont typeface="Wingdings" panose="05000000000000000000" pitchFamily="2" charset="2"/>
              <a:buChar char="ü"/>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Creates a mold space </a:t>
            </a:r>
          </a:p>
          <a:p>
            <a:pPr>
              <a:buClr>
                <a:srgbClr val="D9D417"/>
              </a:buClr>
              <a:buFont typeface="Wingdings" panose="05000000000000000000" pitchFamily="2" charset="2"/>
              <a:buChar char="ü"/>
            </a:pPr>
            <a:endParaRPr lang="en-US" altLang="en-US" sz="2000" b="1">
              <a:solidFill>
                <a:srgbClr val="99CCFF"/>
              </a:solidFill>
            </a:endParaRPr>
          </a:p>
          <a:p>
            <a:pPr>
              <a:buClr>
                <a:srgbClr val="D9D417"/>
              </a:buClr>
              <a:buFont typeface="Wingdings" panose="05000000000000000000" pitchFamily="2" charset="2"/>
              <a:buChar char="ü"/>
            </a:pPr>
            <a:r>
              <a:rPr lang="en-US" altLang="en-US" sz="2000" b="1">
                <a:solidFill>
                  <a:srgbClr val="99CCFF"/>
                </a:solidFill>
              </a:rPr>
              <a:t>Provides thermal expansion of </a:t>
            </a:r>
          </a:p>
          <a:p>
            <a:pPr lvl="1">
              <a:buClr>
                <a:srgbClr val="D9D417"/>
              </a:buClr>
              <a:buFont typeface="Wingdings" panose="05000000000000000000" pitchFamily="2" charset="2"/>
              <a:buNone/>
            </a:pPr>
            <a:r>
              <a:rPr lang="en-US" altLang="en-US" sz="2000" b="1">
                <a:solidFill>
                  <a:srgbClr val="99CCFF"/>
                </a:solidFill>
              </a:rPr>
              <a:t>investment </a:t>
            </a:r>
          </a:p>
        </p:txBody>
      </p:sp>
      <p:pic>
        <p:nvPicPr>
          <p:cNvPr id="95236" name="Picture 4" descr="KC_40">
            <a:extLst>
              <a:ext uri="{FF2B5EF4-FFF2-40B4-BE49-F238E27FC236}">
                <a16:creationId xmlns:a16="http://schemas.microsoft.com/office/drawing/2014/main" id="{0BF6AC27-34F5-0A31-A4E3-F865B587C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3200401"/>
            <a:ext cx="2695575" cy="30003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7C94C700-8D86-FC2D-F338-08747BCD61C2}"/>
              </a:ext>
            </a:extLst>
          </p:cNvPr>
          <p:cNvSpPr>
            <a:spLocks noGrp="1" noChangeArrowheads="1"/>
          </p:cNvSpPr>
          <p:nvPr>
            <p:ph type="title"/>
          </p:nvPr>
        </p:nvSpPr>
        <p:spPr/>
        <p:txBody>
          <a:bodyPr/>
          <a:lstStyle/>
          <a:p>
            <a:endParaRPr lang="en-IN" altLang="en-US"/>
          </a:p>
        </p:txBody>
      </p:sp>
      <p:sp>
        <p:nvSpPr>
          <p:cNvPr id="97283" name="Content Placeholder 2">
            <a:extLst>
              <a:ext uri="{FF2B5EF4-FFF2-40B4-BE49-F238E27FC236}">
                <a16:creationId xmlns:a16="http://schemas.microsoft.com/office/drawing/2014/main" id="{743D4BDF-A414-DA13-12D9-060DA342B2E7}"/>
              </a:ext>
            </a:extLst>
          </p:cNvPr>
          <p:cNvSpPr>
            <a:spLocks noGrp="1" noChangeArrowheads="1"/>
          </p:cNvSpPr>
          <p:nvPr>
            <p:ph idx="1"/>
          </p:nvPr>
        </p:nvSpPr>
        <p:spPr/>
        <p:txBody>
          <a:bodyPr/>
          <a:lstStyle/>
          <a:p>
            <a:endParaRPr lang="en-IN" altLang="en-US"/>
          </a:p>
        </p:txBody>
      </p:sp>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1988</Words>
  <Application>Microsoft Office PowerPoint</Application>
  <PresentationFormat>Widescreen</PresentationFormat>
  <Paragraphs>337</Paragraphs>
  <Slides>47</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Monotype Corsiva</vt:lpstr>
      <vt:lpstr>Times New Roman</vt:lpstr>
      <vt:lpstr>Webdings</vt:lpstr>
      <vt:lpstr>Wingdings</vt:lpstr>
      <vt:lpstr>FIREBALL</vt:lpstr>
      <vt:lpstr>RUNGTA COLLEGE OF DENTAL SCIENCES AND RESEARCH</vt:lpstr>
      <vt:lpstr>Specific learning Objectives </vt:lpstr>
      <vt:lpstr>Contents.....</vt:lpstr>
      <vt:lpstr>Investment Material</vt:lpstr>
      <vt:lpstr>Gypsum bonded investments</vt:lpstr>
      <vt:lpstr>Phosphate bonded investments</vt:lpstr>
      <vt:lpstr>Investing Procedure</vt:lpstr>
      <vt:lpstr>Burn out procedure</vt:lpstr>
      <vt:lpstr>PowerPoint Presentation</vt:lpstr>
      <vt:lpstr>Techniques</vt:lpstr>
      <vt:lpstr>Time allowable for casting</vt:lpstr>
      <vt:lpstr>Burn out procedure</vt:lpstr>
      <vt:lpstr>PowerPoint Presentation</vt:lpstr>
      <vt:lpstr>Time allowable for casting</vt:lpstr>
      <vt:lpstr>Water films </vt:lpstr>
      <vt:lpstr>Casting</vt:lpstr>
      <vt:lpstr>Heat Source</vt:lpstr>
      <vt:lpstr>Torch melting</vt:lpstr>
      <vt:lpstr>Gas oxygen torch</vt:lpstr>
      <vt:lpstr>Hydrogen - oxygen Generator</vt:lpstr>
      <vt:lpstr>Zones</vt:lpstr>
      <vt:lpstr>Molten alloy</vt:lpstr>
      <vt:lpstr>Torch melted spring wound Centrifugal casting machine  </vt:lpstr>
      <vt:lpstr>Spring wound Electric resistance heated casting machine</vt:lpstr>
      <vt:lpstr>Direct current arc melting machine</vt:lpstr>
      <vt:lpstr>Induction casting</vt:lpstr>
      <vt:lpstr>PowerPoint Presentation</vt:lpstr>
      <vt:lpstr>Vacuum or Air Pressure assisted casting machine</vt:lpstr>
      <vt:lpstr>Crucibles</vt:lpstr>
      <vt:lpstr>PowerPoint Presentation</vt:lpstr>
      <vt:lpstr>Divesting</vt:lpstr>
      <vt:lpstr>Ringless casting system</vt:lpstr>
      <vt:lpstr>Casting defects</vt:lpstr>
      <vt:lpstr>Distortion </vt:lpstr>
      <vt:lpstr>Surface roughness</vt:lpstr>
      <vt:lpstr>Investing Procedure</vt:lpstr>
      <vt:lpstr>Burn out procedure</vt:lpstr>
      <vt:lpstr>PowerPoint Presentation</vt:lpstr>
      <vt:lpstr>Techniques</vt:lpstr>
      <vt:lpstr>Time allowable for casting</vt:lpstr>
      <vt:lpstr>Casting</vt:lpstr>
      <vt:lpstr>Heat Source</vt:lpstr>
      <vt:lpstr>TAKE HOME MESSAGE  </vt:lpstr>
      <vt:lpstr>QUESTIONS</vt:lpstr>
      <vt:lpstr>REFERENCES</vt:lpstr>
      <vt:lpstr>SUGGESTED READING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GAURAV DEORE</dc:creator>
  <cp:lastModifiedBy>shalvi wadighare</cp:lastModifiedBy>
  <cp:revision>4</cp:revision>
  <dcterms:created xsi:type="dcterms:W3CDTF">2023-04-19T04:09:47Z</dcterms:created>
  <dcterms:modified xsi:type="dcterms:W3CDTF">2023-04-19T04:44:16Z</dcterms:modified>
</cp:coreProperties>
</file>